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36"/>
  </p:notesMasterIdLst>
  <p:sldIdLst>
    <p:sldId id="256" r:id="rId2"/>
    <p:sldId id="257" r:id="rId3"/>
    <p:sldId id="296" r:id="rId4"/>
    <p:sldId id="259" r:id="rId5"/>
    <p:sldId id="261" r:id="rId6"/>
    <p:sldId id="270" r:id="rId7"/>
    <p:sldId id="274" r:id="rId8"/>
    <p:sldId id="275" r:id="rId9"/>
    <p:sldId id="276" r:id="rId10"/>
    <p:sldId id="273" r:id="rId11"/>
    <p:sldId id="297" r:id="rId12"/>
    <p:sldId id="299" r:id="rId13"/>
    <p:sldId id="277" r:id="rId14"/>
    <p:sldId id="280" r:id="rId15"/>
    <p:sldId id="281" r:id="rId16"/>
    <p:sldId id="268" r:id="rId17"/>
    <p:sldId id="283" r:id="rId18"/>
    <p:sldId id="284" r:id="rId19"/>
    <p:sldId id="300" r:id="rId20"/>
    <p:sldId id="285" r:id="rId21"/>
    <p:sldId id="286" r:id="rId22"/>
    <p:sldId id="267" r:id="rId23"/>
    <p:sldId id="301" r:id="rId24"/>
    <p:sldId id="302" r:id="rId25"/>
    <p:sldId id="287" r:id="rId26"/>
    <p:sldId id="288" r:id="rId27"/>
    <p:sldId id="289" r:id="rId28"/>
    <p:sldId id="290" r:id="rId29"/>
    <p:sldId id="291" r:id="rId30"/>
    <p:sldId id="292" r:id="rId31"/>
    <p:sldId id="266" r:id="rId32"/>
    <p:sldId id="282" r:id="rId33"/>
    <p:sldId id="293" r:id="rId34"/>
    <p:sldId id="29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clumpne\My%20Documents\research\WAAL%20weeding\Art%20Class%20Cou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plotArea>
      <c:layout>
        <c:manualLayout>
          <c:layoutTarget val="inner"/>
          <c:xMode val="edge"/>
          <c:yMode val="edge"/>
          <c:x val="0.15690507436570444"/>
          <c:y val="7.454870224555267E-2"/>
          <c:w val="0.71166579177602796"/>
          <c:h val="0.79822506561679785"/>
        </c:manualLayout>
      </c:layout>
      <c:barChart>
        <c:barDir val="col"/>
        <c:grouping val="clustered"/>
        <c:ser>
          <c:idx val="0"/>
          <c:order val="0"/>
          <c:tx>
            <c:strRef>
              <c:f>Sheet1!$D$2</c:f>
              <c:strCache>
                <c:ptCount val="1"/>
                <c:pt idx="0">
                  <c:v>0-use #</c:v>
                </c:pt>
              </c:strCache>
            </c:strRef>
          </c:tx>
          <c:val>
            <c:numRef>
              <c:f>Sheet1!$D$3:$D$10</c:f>
              <c:numCache>
                <c:formatCode>General</c:formatCode>
                <c:ptCount val="8"/>
                <c:pt idx="0">
                  <c:v>712</c:v>
                </c:pt>
                <c:pt idx="1">
                  <c:v>352</c:v>
                </c:pt>
                <c:pt idx="2">
                  <c:v>156</c:v>
                </c:pt>
                <c:pt idx="3">
                  <c:v>145</c:v>
                </c:pt>
                <c:pt idx="4">
                  <c:v>478</c:v>
                </c:pt>
                <c:pt idx="5">
                  <c:v>131</c:v>
                </c:pt>
              </c:numCache>
            </c:numRef>
          </c:val>
        </c:ser>
        <c:ser>
          <c:idx val="1"/>
          <c:order val="1"/>
          <c:tx>
            <c:strRef>
              <c:f>Sheet1!$E$2</c:f>
              <c:strCache>
                <c:ptCount val="1"/>
                <c:pt idx="0">
                  <c:v>Weeded</c:v>
                </c:pt>
              </c:strCache>
            </c:strRef>
          </c:tx>
          <c:val>
            <c:numRef>
              <c:f>Sheet1!$E$3:$E$10</c:f>
              <c:numCache>
                <c:formatCode>General</c:formatCode>
                <c:ptCount val="8"/>
                <c:pt idx="0">
                  <c:v>448</c:v>
                </c:pt>
                <c:pt idx="1">
                  <c:v>234</c:v>
                </c:pt>
                <c:pt idx="2">
                  <c:v>95</c:v>
                </c:pt>
                <c:pt idx="3">
                  <c:v>110</c:v>
                </c:pt>
                <c:pt idx="4">
                  <c:v>331</c:v>
                </c:pt>
                <c:pt idx="5">
                  <c:v>78</c:v>
                </c:pt>
              </c:numCache>
            </c:numRef>
          </c:val>
        </c:ser>
        <c:axId val="62654336"/>
        <c:axId val="62655872"/>
      </c:barChart>
      <c:catAx>
        <c:axId val="62654336"/>
        <c:scaling>
          <c:orientation val="minMax"/>
        </c:scaling>
        <c:axPos val="b"/>
        <c:tickLblPos val="nextTo"/>
        <c:crossAx val="62655872"/>
        <c:crosses val="autoZero"/>
        <c:auto val="1"/>
        <c:lblAlgn val="ctr"/>
        <c:lblOffset val="100"/>
      </c:catAx>
      <c:valAx>
        <c:axId val="62655872"/>
        <c:scaling>
          <c:orientation val="minMax"/>
        </c:scaling>
        <c:axPos val="l"/>
        <c:majorGridlines/>
        <c:numFmt formatCode="General" sourceLinked="1"/>
        <c:tickLblPos val="nextTo"/>
        <c:crossAx val="626543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4042C-3A6B-44F5-A715-3C49A793AFAF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BD253-CC50-4B97-A55E-1EF3236AE6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BD253-CC50-4B97-A55E-1EF3236AE62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BD253-CC50-4B97-A55E-1EF3236AE62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BD253-CC50-4B97-A55E-1EF3236AE62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1CD27F-FCE0-4EAE-A826-B71B4AA20542}" type="datetimeFigureOut">
              <a:rPr lang="en-US" smtClean="0"/>
              <a:pPr/>
              <a:t>6/16/2010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4BA6F7-60BB-47B1-BCDE-DD4DFD96F55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clweb.ne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3715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514600"/>
            <a:ext cx="740664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Krista E. Clumpner</a:t>
            </a:r>
          </a:p>
          <a:p>
            <a:r>
              <a:rPr lang="en-US" dirty="0" smtClean="0"/>
              <a:t>Head, Technical Services and Systems</a:t>
            </a:r>
          </a:p>
          <a:p>
            <a:r>
              <a:rPr lang="en-US" dirty="0" smtClean="0"/>
              <a:t>Olson Library. Northern Michigan University</a:t>
            </a:r>
          </a:p>
          <a:p>
            <a:r>
              <a:rPr lang="en-US" dirty="0" smtClean="0"/>
              <a:t>kclumpne@nmu.edu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Using the zero-use list</a:t>
            </a:r>
          </a:p>
          <a:p>
            <a:pPr lvl="1"/>
            <a:r>
              <a:rPr lang="en-US" dirty="0" smtClean="0"/>
              <a:t>Pull information from ILS (Voyager)</a:t>
            </a:r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Zero-use Report using Microsoft Access</a:t>
            </a:r>
          </a:p>
          <a:p>
            <a:pPr lvl="1"/>
            <a:r>
              <a:rPr lang="en-US" dirty="0" smtClean="0"/>
              <a:t>Get item ID and barcode from location, never charged and browsed less than 2</a:t>
            </a:r>
          </a:p>
          <a:p>
            <a:pPr lvl="1"/>
            <a:r>
              <a:rPr lang="en-US" dirty="0" smtClean="0"/>
              <a:t>For each item grab title, pub date, author, etc</a:t>
            </a:r>
          </a:p>
          <a:p>
            <a:pPr lvl="1"/>
            <a:r>
              <a:rPr lang="en-US" dirty="0" smtClean="0"/>
              <a:t>Grab info on </a:t>
            </a:r>
            <a:r>
              <a:rPr lang="en-US" dirty="0" err="1" smtClean="0"/>
              <a:t>chron</a:t>
            </a:r>
            <a:r>
              <a:rPr lang="en-US" dirty="0" smtClean="0"/>
              <a:t>, </a:t>
            </a:r>
            <a:r>
              <a:rPr lang="en-US" dirty="0" err="1" smtClean="0"/>
              <a:t>enum</a:t>
            </a:r>
            <a:r>
              <a:rPr lang="en-US" dirty="0" smtClean="0"/>
              <a:t>, etc</a:t>
            </a:r>
          </a:p>
          <a:p>
            <a:pPr lvl="1"/>
            <a:r>
              <a:rPr lang="en-US" dirty="0" smtClean="0"/>
              <a:t>Normalize the call number sort</a:t>
            </a:r>
          </a:p>
          <a:p>
            <a:pPr lvl="1"/>
            <a:r>
              <a:rPr lang="en-US" dirty="0" smtClean="0"/>
              <a:t>Add info on items currently checked out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389120"/>
          </a:xfrm>
        </p:spPr>
        <p:txBody>
          <a:bodyPr>
            <a:normAutofit fontScale="32500" lnSpcReduction="20000"/>
          </a:bodyPr>
          <a:lstStyle/>
          <a:p>
            <a:r>
              <a:rPr lang="en-US" b="1" dirty="0" smtClean="0"/>
              <a:t>Zero Use Report: The Microsoft Access Queries that Produce the Report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SELECT ITEM.ITEM_ID, LOCATION.LOCATION_CODE, ITEM.HISTORICAL_CHARGES, ITEM.HISTORICAL_BROWSES, ITEM_BARCODE.ITEM_BARCODE INTO [NMU Zero Use Items 1]</a:t>
            </a:r>
          </a:p>
          <a:p>
            <a:r>
              <a:rPr lang="en-US" dirty="0" smtClean="0"/>
              <a:t>FROM (ITEM INNER JOIN LOCATION ON ITEM.PERM_LOCATION = LOCATION.LOCATION_ID) INNER JOIN ITEM_BARCODE ON ITEM.ITEM_ID = ITEM_BARCODE.ITEM_ID</a:t>
            </a:r>
          </a:p>
          <a:p>
            <a:r>
              <a:rPr lang="en-US" dirty="0" smtClean="0"/>
              <a:t>WHERE (((LOCATION.LOCATION_CODE)="</a:t>
            </a:r>
            <a:r>
              <a:rPr lang="en-US" dirty="0" err="1" smtClean="0"/>
              <a:t>nstacks</a:t>
            </a:r>
            <a:r>
              <a:rPr lang="en-US" dirty="0" smtClean="0"/>
              <a:t>") AND ((ITEM.HISTORICAL_CHARGES)="0") AND ((ITEM.HISTORICAL_BROWSES)&lt;"2"));SELECT [NMU Zero Use Items 1].ITEM_ID, [NMU Zero Use Items 1].LOCATION_CODE, [NMU Zero Use Items 1].HISTORICAL_CHARGES, [NMU Zero Use Items 1].HISTORICAL_BROWSES, BIB_ITEM.BIB_ID, BIB_TEXT.TITLE_BRIEF, BIB_ITEM.ADD_DATE, BIB_TEXT.PUBLISHER_DATE, BIB_TEXT.PUB_PLACE, BIB_TEXT.PUBLISHER, BIB_TEXT.AUTHOR, BIB_TEXT.ISBN, BIB_TEXT.ISSN INTO [NMU Zero Use Items 2]</a:t>
            </a:r>
          </a:p>
          <a:p>
            <a:r>
              <a:rPr lang="en-US" dirty="0" smtClean="0"/>
              <a:t>FROM [NMU Zero Use Items 1] INNER JOIN (BIB_ITEM INNER JOIN BIB_TEXT ON BIB_ITEM.BIB_ID = BIB_TEXT.BIB_ID) ON [NMU Zero Use Items 1].ITEM_ID = BIB_ITEM.ITEM_ID;SELECT [NMU Zero Use Items 2].ITEM_ID, [NMU Zero Use Items 2].LOCATION_CODE, [NMU Zero Use Items 2].HISTORICAL_CHARGES, [NMU Zero Use Items 2].HISTORICAL_BROWSES, [NMU Zero Use Items 2].BIB_ID, [NMU Zero Use Items 2].TITLE_BRIEF, MFHD_ITEM.ITEM_ENUM, MFHD_ITEM.CHRON, </a:t>
            </a:r>
            <a:r>
              <a:rPr lang="en-US" dirty="0" err="1" smtClean="0"/>
              <a:t>MFHD_ITEM.Year</a:t>
            </a:r>
            <a:r>
              <a:rPr lang="en-US" dirty="0" smtClean="0"/>
              <a:t>, MFHD_ITEM.MFHD_ID, [NMU Zero Use Items 2].ADD_DATE, [NMU Zero Use Items 2].PUBLISHER_DATE, [NMU Zero Use Items 2].PUB_PLACE, [NMU Zero Use Items 2].AUTHOR, [NMU Zero Use Items 2].ISBN, [NMU Zero Use Items 2].ISSN INTO [NMU Zero Use Items 3] FROM [NMU Zero Use Items 2] INNER JOIN MFHD_ITEM ON [NMU Zero Use Items 2].ITEM_ID = MFHD_ITEM.ITEM_ID;</a:t>
            </a:r>
          </a:p>
          <a:p>
            <a:r>
              <a:rPr lang="en-US" dirty="0" smtClean="0"/>
              <a:t>SELECT [NMU Zero Use Items 3].ITEM_ID, MFHD_MASTER.MFHD_ID, [NMU Zero Use Items 3].BIB_ID, [NMU Zero Use Items 3].HISTORICAL_CHARGES, [NMU Zero Use Items 3].HISTORICAL_BROWSES, [NMU Zero Use Items 3].LOCATION_CODE, MFHD_MASTER.NORMALIZED_CALL_NO, [NMU Zero Use Items 3].TITLE_BRIEF, [NMU Zero Use Items 3].CHRON, [NMU Zero Use Items 3].ITEM_ENUM, [NMU Zero Use Items 3].ADD_DATE, [NMU Zero Use Items 3].PUBLISHER_DATE, [NMU Zero Use Items 3].PUB_PLACE, [NMU Zero Use Items 3].AUTHOR, [NMU Zero Use Items 3].ISBN, [NMU Zero Use Items 3].ISSN INTO [NMU Zero Use Items 4] FROM [NMU Zero Use Items 3] INNER JOIN MFHD_MASTER ON [NMU Zero Use Items 3].MFHD_ID = MFHD_MASTER.MFHD_ID ORDER BY MFHD_MASTER.NORMALIZED_CALL_NO; </a:t>
            </a:r>
          </a:p>
          <a:p>
            <a:r>
              <a:rPr lang="en-US" dirty="0" smtClean="0"/>
              <a:t>SELECT [NMU Zero Use Items 4].ITEM_ID, [NMU Zero Use Items 4].MFHD_ID, [NMU Zero Use Items 4].BIB_ID, [NMU Zero Use Items 4].LOCATION_CODE, [NMU Zero Use Items 4].NORMALIZED_CALL_NO, [NMU Zero Use Items 4].TITLE_BRIEF, [NMU Zero Use Items 4].CHRON, [NMU Zero Use Items 4].ITEM_ENUM, [NMU Zero Use Items 4].ADD_DATE, CIRC_TRANSACTIONS.PATRON_ID, PATRON_GROUP.PATRON_GROUP_CODE, CIRC_TRANSACTIONS.CHARGE_DATE, CIRC_TRANSACTIONS.RENEWAL_COUNT, CIRC_TRANSACTIONS.CURRENT_DUE_DATE, [NMU Zero Use Items 4].PUBLISHER_DATE, [NMU Zero Use Items 4].PUB_PLACE, [NMU Zero Use Items 4].AUTHOR, [NMU Zero Use Items 4].ISBN, [NMU Zero Use Items 4].ISSN INTO [NMU Zero Use Items 5 Charged Items] FROM (CIRC_TRANSACTIONS INNER JOIN [NMU Zero Use Items 4] ON CIRC_TRANSACTIONS.ITEM_ID = [NMU Zero Use Items 4].ITEM_ID) INNER JOIN PATRON_GROUP ON CIRC_TRANSACTIONS.PATRON_GROUP_ID = PATRON_GROUP.PATRON_GROUP_ID</a:t>
            </a:r>
          </a:p>
          <a:p>
            <a:r>
              <a:rPr lang="en-US" dirty="0" smtClean="0"/>
              <a:t>ORDER BY [NMU Zero Use Items 4].NORMALIZED_CALL_NO</a:t>
            </a:r>
            <a:r>
              <a:rPr lang="en-US" dirty="0" smtClean="0"/>
              <a:t>; SELECT </a:t>
            </a:r>
            <a:r>
              <a:rPr lang="en-US" dirty="0" smtClean="0"/>
              <a:t>[NMU Zero Use Items 4].ITEM_ID, [NMU Zero Use Items 4].MFHD_ID, [NMU Zero Use Items 4].BIB_ID, [NMU Zero Use Items 4].LOCATION_CODE, [NMU Zero Use Items 4].NORMALIZED_CALL_NO, [NMU Zero Use Items 4].TITLE_BRIEF, [NMU Zero Use Items 4].CHRON, [NMU Zero Use Items 4].ITEM_ENUM, [NMU Zero Use Items 4].ADD_DATE, [NMU Zero Use Items 5 Charged Items].PATRON_ID, [NMU Zero Use Items 4].PUBLISHER_DATE, [NMU Zero Use Items 4].PUB_PLACE, [NMU Zero Use Items 4].AUTHOR, [NMU Zero Use Items 4].ISBN, [NMU Zero Use Items 4].ISSN INTO [NMU Zero Use Items 6 Final]</a:t>
            </a:r>
          </a:p>
          <a:p>
            <a:r>
              <a:rPr lang="en-US" dirty="0" smtClean="0"/>
              <a:t>FROM [NMU Zero Use Items 4] LEFT JOIN [NMU Zero Use Items 5 Charged Items] ON [NMU Zero Use Items 4].ITEM_ID = [NMU Zero Use Items 5 Charged Items].ITEM_ID;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Content Placeholder 5" descr="zero use colors.b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590800"/>
            <a:ext cx="8229600" cy="3962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Content Placeholder 5" descr="zero use colors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362200"/>
            <a:ext cx="7467600" cy="4114800"/>
          </a:xfrm>
          <a:solidFill>
            <a:schemeClr val="bg1"/>
          </a:solidFill>
        </p:spPr>
      </p:pic>
      <p:sp>
        <p:nvSpPr>
          <p:cNvPr id="4" name="Oval 3"/>
          <p:cNvSpPr/>
          <p:nvPr/>
        </p:nvSpPr>
        <p:spPr>
          <a:xfrm>
            <a:off x="1600200" y="3200400"/>
            <a:ext cx="5334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Content Placeholder 5" descr="zero use colors.b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90600" y="2438400"/>
            <a:ext cx="7848600" cy="4114800"/>
          </a:xfrm>
        </p:spPr>
      </p:pic>
      <p:sp>
        <p:nvSpPr>
          <p:cNvPr id="4" name="Oval 3"/>
          <p:cNvSpPr/>
          <p:nvPr/>
        </p:nvSpPr>
        <p:spPr>
          <a:xfrm>
            <a:off x="7924800" y="3810000"/>
            <a:ext cx="8382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Content Placeholder 4" descr="weed flow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752600"/>
            <a:ext cx="5791199" cy="48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List</a:t>
            </a:r>
          </a:p>
          <a:p>
            <a:r>
              <a:rPr lang="en-US" dirty="0" smtClean="0"/>
              <a:t>Pull from shelves</a:t>
            </a:r>
          </a:p>
          <a:p>
            <a:r>
              <a:rPr lang="en-US" dirty="0" smtClean="0"/>
              <a:t>Check: RCL, BCL, </a:t>
            </a:r>
            <a:r>
              <a:rPr lang="en-US" dirty="0" err="1" smtClean="0"/>
              <a:t>WorldCat</a:t>
            </a:r>
            <a:endParaRPr lang="en-US" dirty="0" smtClean="0"/>
          </a:p>
          <a:p>
            <a:r>
              <a:rPr lang="en-US" dirty="0" smtClean="0"/>
              <a:t>Give to Librarian</a:t>
            </a:r>
          </a:p>
          <a:p>
            <a:r>
              <a:rPr lang="en-US" dirty="0" smtClean="0"/>
              <a:t>Keep : notes (852 |x, </a:t>
            </a:r>
            <a:r>
              <a:rPr lang="en-US" dirty="0" err="1" smtClean="0"/>
              <a:t>ToC</a:t>
            </a:r>
            <a:r>
              <a:rPr lang="en-US" dirty="0" smtClean="0"/>
              <a:t>, access pts.)</a:t>
            </a:r>
          </a:p>
          <a:p>
            <a:r>
              <a:rPr lang="en-US" dirty="0" smtClean="0"/>
              <a:t>Reject: </a:t>
            </a:r>
          </a:p>
          <a:p>
            <a:pPr lvl="1"/>
            <a:r>
              <a:rPr lang="en-US" dirty="0" smtClean="0"/>
              <a:t>Remove from local system (Voyager)</a:t>
            </a:r>
          </a:p>
          <a:p>
            <a:pPr lvl="1"/>
            <a:r>
              <a:rPr lang="en-US" dirty="0" smtClean="0"/>
              <a:t>Remove from OCLC	</a:t>
            </a:r>
          </a:p>
          <a:p>
            <a:pPr lvl="1"/>
            <a:r>
              <a:rPr lang="en-US" dirty="0" smtClean="0"/>
              <a:t>Stamp – BWB or Recycle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do with rejects?</a:t>
            </a:r>
          </a:p>
          <a:p>
            <a:pPr lvl="1"/>
            <a:r>
              <a:rPr lang="en-US" sz="3600" dirty="0" err="1" smtClean="0"/>
              <a:t>MacroExpress</a:t>
            </a:r>
            <a:endParaRPr lang="en-US" sz="3600" dirty="0" smtClean="0"/>
          </a:p>
          <a:p>
            <a:pPr lvl="2"/>
            <a:r>
              <a:rPr lang="en-US" sz="3600" dirty="0" smtClean="0"/>
              <a:t>Voyager – delete item, </a:t>
            </a:r>
            <a:r>
              <a:rPr lang="en-US" sz="3600" dirty="0" err="1" smtClean="0"/>
              <a:t>mfhd</a:t>
            </a:r>
            <a:r>
              <a:rPr lang="en-US" sz="3600" dirty="0" smtClean="0"/>
              <a:t>, bib records</a:t>
            </a:r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do with rejects?</a:t>
            </a:r>
          </a:p>
          <a:p>
            <a:pPr lvl="1"/>
            <a:r>
              <a:rPr lang="en-US" sz="3600" dirty="0" err="1" smtClean="0"/>
              <a:t>MacroExpress</a:t>
            </a:r>
            <a:endParaRPr lang="en-US" sz="3600" dirty="0" smtClean="0"/>
          </a:p>
          <a:p>
            <a:pPr lvl="2"/>
            <a:r>
              <a:rPr lang="en-US" sz="3600" dirty="0" smtClean="0"/>
              <a:t>Voyager – delete item, </a:t>
            </a:r>
            <a:r>
              <a:rPr lang="en-US" sz="3600" dirty="0" err="1" smtClean="0"/>
              <a:t>mfhd</a:t>
            </a:r>
            <a:r>
              <a:rPr lang="en-US" sz="3600" dirty="0" smtClean="0"/>
              <a:t>, bib records</a:t>
            </a:r>
          </a:p>
          <a:p>
            <a:pPr lvl="2"/>
            <a:r>
              <a:rPr lang="en-US" sz="3600" dirty="0" smtClean="0"/>
              <a:t>OCLC – remove symbol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749808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768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Basic information: NMU</a:t>
            </a:r>
          </a:p>
          <a:p>
            <a:pPr lvl="1"/>
            <a:r>
              <a:rPr lang="en-US" dirty="0" smtClean="0"/>
              <a:t>4 year undergraduate with some Masters</a:t>
            </a:r>
          </a:p>
          <a:p>
            <a:pPr lvl="1"/>
            <a:r>
              <a:rPr lang="en-US" dirty="0" smtClean="0"/>
              <a:t>Approximately 9500 students</a:t>
            </a:r>
          </a:p>
          <a:p>
            <a:pPr lvl="1"/>
            <a:r>
              <a:rPr lang="en-US" dirty="0" smtClean="0"/>
              <a:t>Four colleges –</a:t>
            </a:r>
          </a:p>
          <a:p>
            <a:pPr lvl="2"/>
            <a:r>
              <a:rPr lang="en-US" dirty="0" smtClean="0"/>
              <a:t>College of Arts &amp; Sciences</a:t>
            </a:r>
          </a:p>
          <a:p>
            <a:pPr lvl="2"/>
            <a:r>
              <a:rPr lang="en-US" dirty="0" smtClean="0"/>
              <a:t>College of Professional Studies</a:t>
            </a:r>
          </a:p>
          <a:p>
            <a:pPr lvl="2"/>
            <a:r>
              <a:rPr lang="en-US" dirty="0" smtClean="0"/>
              <a:t>College of Business</a:t>
            </a:r>
          </a:p>
          <a:p>
            <a:pPr lvl="2"/>
            <a:r>
              <a:rPr lang="en-US" dirty="0" smtClean="0"/>
              <a:t>Division of Academic Information Services</a:t>
            </a:r>
          </a:p>
          <a:p>
            <a:pPr lvl="1"/>
            <a:r>
              <a:rPr lang="en-US" dirty="0" smtClean="0"/>
              <a:t>One library with 734,003 items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do with rejects?</a:t>
            </a:r>
          </a:p>
          <a:p>
            <a:pPr lvl="1"/>
            <a:r>
              <a:rPr lang="en-US" sz="3600" dirty="0" err="1" smtClean="0">
                <a:solidFill>
                  <a:schemeClr val="accent1">
                    <a:lumMod val="50000"/>
                  </a:schemeClr>
                </a:solidFill>
              </a:rPr>
              <a:t>MacroExpress</a:t>
            </a:r>
            <a:endParaRPr lang="en-US" sz="3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sz="3600" dirty="0" smtClean="0"/>
              <a:t>Divide discards</a:t>
            </a:r>
          </a:p>
          <a:p>
            <a:pPr lvl="2"/>
            <a:r>
              <a:rPr lang="en-US" sz="3600" dirty="0" smtClean="0"/>
              <a:t>Recycling</a:t>
            </a:r>
          </a:p>
          <a:p>
            <a:pPr lvl="2"/>
            <a:r>
              <a:rPr lang="en-US" sz="3600" dirty="0" smtClean="0"/>
              <a:t>Better World Books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do with keepers?</a:t>
            </a:r>
          </a:p>
          <a:p>
            <a:pPr lvl="2"/>
            <a:r>
              <a:rPr lang="en-US" sz="3600" dirty="0" smtClean="0"/>
              <a:t>Notes</a:t>
            </a:r>
          </a:p>
          <a:p>
            <a:pPr lvl="3"/>
            <a:r>
              <a:rPr lang="en-US" sz="3600" dirty="0" smtClean="0"/>
              <a:t>852 |x staff side only notes</a:t>
            </a:r>
          </a:p>
          <a:p>
            <a:pPr lvl="4"/>
            <a:r>
              <a:rPr lang="en-US" sz="3600" dirty="0" smtClean="0"/>
              <a:t>BCL or RCL</a:t>
            </a:r>
          </a:p>
          <a:p>
            <a:pPr lvl="4"/>
            <a:r>
              <a:rPr lang="en-US" sz="3600" dirty="0" err="1" smtClean="0"/>
              <a:t>WorldCat</a:t>
            </a:r>
            <a:endParaRPr lang="en-US" sz="3600" dirty="0" smtClean="0"/>
          </a:p>
          <a:p>
            <a:pPr lvl="4"/>
            <a:r>
              <a:rPr lang="en-US" sz="3600" dirty="0" smtClean="0"/>
              <a:t>Liaison decisions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NOTES:  The standard format will be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 852      |x &lt;reason for keeping&gt; &lt;liaisons’ initials&gt; &lt;date note is added to record&gt;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Example:  852 |x  BCL3 </a:t>
            </a:r>
            <a:r>
              <a:rPr lang="en-US" dirty="0" err="1" smtClean="0"/>
              <a:t>kec</a:t>
            </a:r>
            <a:r>
              <a:rPr lang="en-US" dirty="0" smtClean="0"/>
              <a:t> 3-10-10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This would mean that on March 10, 2010 Krista Clumpner decided to keep this item because it was listed in Books for College Libraries 3</a:t>
            </a:r>
            <a:r>
              <a:rPr lang="en-US" baseline="30000" dirty="0" smtClean="0"/>
              <a:t>rd</a:t>
            </a:r>
            <a:r>
              <a:rPr lang="en-US" dirty="0" smtClean="0"/>
              <a:t> edition.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NMU </a:t>
            </a:r>
            <a:r>
              <a:rPr lang="en-US" b="1" dirty="0" smtClean="0"/>
              <a:t>Olson </a:t>
            </a:r>
            <a:r>
              <a:rPr lang="en-US" b="1" dirty="0" smtClean="0"/>
              <a:t>Library  Stacks </a:t>
            </a:r>
            <a:r>
              <a:rPr lang="en-US" b="1" dirty="0" smtClean="0"/>
              <a:t>Holdings with an 852 |</a:t>
            </a:r>
            <a:r>
              <a:rPr lang="en-US" b="1" dirty="0" smtClean="0"/>
              <a:t>x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u="sng" dirty="0" smtClean="0"/>
              <a:t>Call </a:t>
            </a:r>
            <a:r>
              <a:rPr lang="en-US" b="1" u="sng" dirty="0" smtClean="0"/>
              <a:t>Number</a:t>
            </a:r>
            <a:r>
              <a:rPr lang="en-US" dirty="0" smtClean="0"/>
              <a:t>	</a:t>
            </a:r>
            <a:r>
              <a:rPr lang="en-US" b="1" u="sng" dirty="0" smtClean="0"/>
              <a:t>MFHD_ BIB_ID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N </a:t>
            </a:r>
            <a:r>
              <a:rPr lang="en-US" b="1" dirty="0" smtClean="0"/>
              <a:t>5300 .F48 1963</a:t>
            </a:r>
            <a:r>
              <a:rPr lang="en-US" dirty="0" smtClean="0"/>
              <a:t>	</a:t>
            </a:r>
            <a:r>
              <a:rPr lang="en-US" b="1" dirty="0" smtClean="0"/>
              <a:t>422855  </a:t>
            </a:r>
            <a:r>
              <a:rPr lang="en-US" dirty="0" smtClean="0"/>
              <a:t>  </a:t>
            </a:r>
            <a:r>
              <a:rPr lang="en-US" b="1" dirty="0" smtClean="0"/>
              <a:t>411857</a:t>
            </a:r>
          </a:p>
          <a:p>
            <a:pPr>
              <a:buNone/>
            </a:pPr>
            <a:r>
              <a:rPr lang="en-US" b="1" u="sng" dirty="0" smtClean="0"/>
              <a:t>852X</a:t>
            </a:r>
            <a:r>
              <a:rPr lang="en-US" dirty="0" smtClean="0"/>
              <a:t>	</a:t>
            </a:r>
            <a:r>
              <a:rPr lang="en-US" dirty="0" smtClean="0"/>
              <a:t>			</a:t>
            </a:r>
            <a:r>
              <a:rPr lang="en-US" b="1" u="sng" dirty="0" smtClean="0"/>
              <a:t>Brief Title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BCL1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10-19-09 </a:t>
            </a:r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</a:rPr>
              <a:t>kec</a:t>
            </a: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n-US" b="1" dirty="0" smtClean="0"/>
              <a:t>Arts </a:t>
            </a:r>
            <a:r>
              <a:rPr lang="en-US" b="1" dirty="0" smtClean="0"/>
              <a:t>and ideas. </a:t>
            </a:r>
            <a:endParaRPr lang="en-US" dirty="0" smtClean="0"/>
          </a:p>
          <a:p>
            <a:pPr>
              <a:buNone/>
            </a:pPr>
            <a:endParaRPr lang="en-US" sz="3100" b="1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examples of 852 x Notes : </a:t>
            </a:r>
          </a:p>
          <a:p>
            <a:pPr lvl="1"/>
            <a:r>
              <a:rPr lang="en-US" b="1" dirty="0" smtClean="0"/>
              <a:t>Only </a:t>
            </a:r>
            <a:r>
              <a:rPr lang="en-US" b="1" dirty="0" smtClean="0"/>
              <a:t>have, 12/21/09 </a:t>
            </a:r>
            <a:r>
              <a:rPr lang="en-US" b="1" dirty="0" err="1" smtClean="0"/>
              <a:t>kec</a:t>
            </a:r>
            <a:endParaRPr lang="en-US" b="1" dirty="0" smtClean="0"/>
          </a:p>
          <a:p>
            <a:pPr lvl="1"/>
            <a:r>
              <a:rPr lang="en-US" b="1" dirty="0" smtClean="0"/>
              <a:t>BCL1 12/21/09 </a:t>
            </a:r>
            <a:r>
              <a:rPr lang="en-US" b="1" dirty="0" err="1" smtClean="0"/>
              <a:t>kec</a:t>
            </a:r>
            <a:endParaRPr lang="en-US" b="1" dirty="0" smtClean="0"/>
          </a:p>
          <a:p>
            <a:pPr lvl="1"/>
            <a:r>
              <a:rPr lang="en-US" b="1" dirty="0" smtClean="0"/>
              <a:t>Keep- not in </a:t>
            </a:r>
            <a:r>
              <a:rPr lang="en-US" b="1" dirty="0" err="1" smtClean="0"/>
              <a:t>ARTstor</a:t>
            </a:r>
            <a:r>
              <a:rPr lang="en-US" b="1" dirty="0" smtClean="0"/>
              <a:t> 6/5/09 </a:t>
            </a:r>
            <a:r>
              <a:rPr lang="en-US" b="1" dirty="0" err="1" smtClean="0"/>
              <a:t>kec</a:t>
            </a:r>
            <a:endParaRPr lang="en-US" b="1" dirty="0" smtClean="0"/>
          </a:p>
          <a:p>
            <a:pPr lvl="1"/>
            <a:r>
              <a:rPr lang="en-US" b="1" dirty="0" smtClean="0"/>
              <a:t>Only MI lib 10-19-09 </a:t>
            </a:r>
            <a:r>
              <a:rPr lang="en-US" b="1" dirty="0" err="1" smtClean="0"/>
              <a:t>kec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do with keepers?</a:t>
            </a:r>
          </a:p>
          <a:p>
            <a:pPr lvl="2"/>
            <a:r>
              <a:rPr lang="en-US" sz="2800" dirty="0" smtClean="0"/>
              <a:t>Notes</a:t>
            </a:r>
          </a:p>
          <a:p>
            <a:pPr lvl="3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852 |x staff side only notes</a:t>
            </a:r>
          </a:p>
          <a:p>
            <a:pPr lvl="3"/>
            <a:r>
              <a:rPr lang="en-US" sz="2800" dirty="0" smtClean="0"/>
              <a:t>Table of Contents added</a:t>
            </a:r>
          </a:p>
          <a:p>
            <a:pPr lvl="4"/>
            <a:r>
              <a:rPr lang="en-US" sz="2800" dirty="0" smtClean="0"/>
              <a:t>Both to local record and OCLC record</a:t>
            </a:r>
          </a:p>
          <a:p>
            <a:pPr lvl="4"/>
            <a:r>
              <a:rPr lang="en-US" sz="2800" dirty="0" smtClean="0"/>
              <a:t>Example:  </a:t>
            </a:r>
            <a:r>
              <a:rPr lang="en-US" sz="2800" i="1" dirty="0" smtClean="0"/>
              <a:t>Michelangelo</a:t>
            </a:r>
            <a:r>
              <a:rPr lang="en-US" sz="2800" dirty="0" smtClean="0"/>
              <a:t> / Charles De </a:t>
            </a:r>
            <a:r>
              <a:rPr lang="en-US" sz="2800" dirty="0" err="1" smtClean="0"/>
              <a:t>Tolnay</a:t>
            </a:r>
            <a:endParaRPr lang="en-US" sz="2800" dirty="0" smtClean="0"/>
          </a:p>
          <a:p>
            <a:pPr lvl="4"/>
            <a:r>
              <a:rPr lang="en-US" sz="2800" dirty="0" smtClean="0"/>
              <a:t>505  1   |a 1. Youth.—2. The Sistine ceiling. –3. The Medici Chapel. –4. the tomb of Julius II. –5. The final period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do with keepers?</a:t>
            </a:r>
          </a:p>
          <a:p>
            <a:pPr lvl="1"/>
            <a:r>
              <a:rPr lang="en-US" dirty="0" smtClean="0"/>
              <a:t>Notes</a:t>
            </a:r>
          </a:p>
          <a:p>
            <a:pPr lvl="2"/>
            <a:r>
              <a:rPr lang="en-US" sz="2400" dirty="0" smtClean="0"/>
              <a:t>852 |x staff side only notes</a:t>
            </a:r>
          </a:p>
          <a:p>
            <a:pPr lvl="2"/>
            <a:r>
              <a:rPr lang="en-US" sz="2400" dirty="0" smtClean="0"/>
              <a:t>Table of Contents added</a:t>
            </a:r>
          </a:p>
          <a:p>
            <a:pPr lvl="3"/>
            <a:r>
              <a:rPr lang="en-US" sz="2400" dirty="0" smtClean="0"/>
              <a:t>Both to local record and OCLC record</a:t>
            </a:r>
          </a:p>
          <a:p>
            <a:pPr lvl="3"/>
            <a:r>
              <a:rPr lang="en-US" sz="2400" dirty="0" smtClean="0"/>
              <a:t>Example:  Michelangelo / Charles De </a:t>
            </a:r>
            <a:r>
              <a:rPr lang="en-US" sz="2400" dirty="0" err="1" smtClean="0"/>
              <a:t>Tolnay</a:t>
            </a:r>
            <a:endParaRPr lang="en-US" sz="2400" dirty="0" smtClean="0"/>
          </a:p>
          <a:p>
            <a:pPr lvl="3"/>
            <a:r>
              <a:rPr lang="en-US" sz="2400" dirty="0" smtClean="0"/>
              <a:t>505  1   |a 1. Youth.—2. The Sistine ceiling. –3. The Medici Chapel. –4. the tomb of Julius II. –5. The final period.</a:t>
            </a:r>
          </a:p>
          <a:p>
            <a:pPr lvl="3"/>
            <a:r>
              <a:rPr lang="en-US" sz="2400" dirty="0" smtClean="0"/>
              <a:t>Keyword Search</a:t>
            </a:r>
          </a:p>
        </p:txBody>
      </p:sp>
      <p:sp>
        <p:nvSpPr>
          <p:cNvPr id="6" name="Oval 5"/>
          <p:cNvSpPr/>
          <p:nvPr/>
        </p:nvSpPr>
        <p:spPr>
          <a:xfrm>
            <a:off x="4267200" y="4495800"/>
            <a:ext cx="31242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886200" y="5257800"/>
            <a:ext cx="1219200" cy="54647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do with keepers?</a:t>
            </a:r>
          </a:p>
          <a:p>
            <a:pPr lvl="2"/>
            <a:r>
              <a:rPr lang="en-US" sz="2800" dirty="0" smtClean="0"/>
              <a:t>Notes</a:t>
            </a:r>
          </a:p>
          <a:p>
            <a:pPr lvl="3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852 |x staff side only notes</a:t>
            </a:r>
          </a:p>
          <a:p>
            <a:pPr lvl="3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Table of Contents added</a:t>
            </a:r>
          </a:p>
          <a:p>
            <a:pPr lvl="3"/>
            <a:r>
              <a:rPr lang="en-US" sz="2800" dirty="0" smtClean="0"/>
              <a:t>Additional subject access</a:t>
            </a:r>
          </a:p>
          <a:p>
            <a:pPr lvl="4"/>
            <a:r>
              <a:rPr lang="en-US" sz="2800" dirty="0" smtClean="0"/>
              <a:t>Local record only</a:t>
            </a:r>
          </a:p>
          <a:p>
            <a:pPr lvl="4"/>
            <a:r>
              <a:rPr lang="en-US" sz="2800" dirty="0" smtClean="0"/>
              <a:t>Example: </a:t>
            </a:r>
            <a:r>
              <a:rPr lang="en-US" sz="2800" i="1" dirty="0" smtClean="0"/>
              <a:t>Group of Seven and Tom Thomson </a:t>
            </a:r>
            <a:r>
              <a:rPr lang="en-US" sz="2800" dirty="0" smtClean="0"/>
              <a:t>/ Anne Newlands</a:t>
            </a:r>
          </a:p>
          <a:p>
            <a:pPr lvl="5"/>
            <a:r>
              <a:rPr lang="en-US" sz="2800" b="1" dirty="0" smtClean="0"/>
              <a:t>Added headings for each artist in the Group</a:t>
            </a:r>
          </a:p>
          <a:p>
            <a:pPr lvl="4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do with keepers?</a:t>
            </a:r>
          </a:p>
          <a:p>
            <a:pPr lvl="2"/>
            <a:r>
              <a:rPr lang="en-US" sz="3200" dirty="0" smtClean="0"/>
              <a:t>Notes</a:t>
            </a:r>
          </a:p>
          <a:p>
            <a:pPr lvl="3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852 |x staff side only notes</a:t>
            </a:r>
          </a:p>
          <a:p>
            <a:pPr lvl="3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Table of Contents added</a:t>
            </a:r>
          </a:p>
          <a:p>
            <a:pPr lvl="3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Additional subject access</a:t>
            </a:r>
          </a:p>
          <a:p>
            <a:pPr lvl="3"/>
            <a:r>
              <a:rPr lang="en-US" sz="3200" dirty="0" smtClean="0"/>
              <a:t>Mending, call number repair</a:t>
            </a:r>
          </a:p>
          <a:p>
            <a:pPr lvl="3"/>
            <a:r>
              <a:rPr lang="en-US" sz="3200" dirty="0" smtClean="0"/>
              <a:t>Back to shelf</a:t>
            </a:r>
          </a:p>
          <a:p>
            <a:pPr lvl="4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By 2015, reduce the main print book collection housed on the third floor by 50%.  </a:t>
            </a:r>
          </a:p>
          <a:p>
            <a:pPr lvl="0"/>
            <a:r>
              <a:rPr lang="en-US" dirty="0" smtClean="0"/>
              <a:t>Art &amp; Design = 5,944</a:t>
            </a:r>
          </a:p>
          <a:p>
            <a:pPr lvl="0"/>
            <a:r>
              <a:rPr lang="en-US" dirty="0" smtClean="0"/>
              <a:t>Zero Use Total = 1,974</a:t>
            </a:r>
          </a:p>
          <a:p>
            <a:pPr lvl="0"/>
            <a:r>
              <a:rPr lang="en-US" dirty="0" smtClean="0"/>
              <a:t>Weeded = </a:t>
            </a:r>
            <a:r>
              <a:rPr lang="en-US" dirty="0" smtClean="0"/>
              <a:t>1,296 (21.8%)</a:t>
            </a:r>
            <a:endParaRPr lang="en-US" dirty="0" smtClean="0"/>
          </a:p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86000"/>
            <a:ext cx="7498080" cy="40386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3600" dirty="0" smtClean="0"/>
              <a:t>One library with 734,003 items</a:t>
            </a:r>
          </a:p>
          <a:p>
            <a:pPr lvl="1">
              <a:buNone/>
            </a:pPr>
            <a:r>
              <a:rPr lang="en-US" sz="3600" dirty="0" smtClean="0"/>
              <a:t>	80 – 20 rule</a:t>
            </a:r>
          </a:p>
          <a:p>
            <a:pPr lvl="1">
              <a:buNone/>
            </a:pPr>
            <a:r>
              <a:rPr lang="en-US" sz="3600" dirty="0" smtClean="0"/>
              <a:t>	Statistically true for entire collection.</a:t>
            </a:r>
          </a:p>
          <a:p>
            <a:pPr lvl="1">
              <a:buNone/>
            </a:pPr>
            <a:r>
              <a:rPr lang="en-US" sz="3600" dirty="0" smtClean="0"/>
              <a:t>So, approximately 587,203 not used</a:t>
            </a:r>
            <a:endParaRPr lang="en-US" dirty="0"/>
          </a:p>
          <a:p>
            <a:pPr lvl="1">
              <a:buNone/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Art &amp; Design</a:t>
            </a:r>
          </a:p>
          <a:p>
            <a:pPr lvl="1"/>
            <a:r>
              <a:rPr lang="en-US" sz="3200" dirty="0" smtClean="0"/>
              <a:t>Zero Use Total = 1,974</a:t>
            </a:r>
          </a:p>
          <a:p>
            <a:pPr lvl="1"/>
            <a:r>
              <a:rPr lang="en-US" sz="3200" dirty="0" smtClean="0"/>
              <a:t>Weeded – 1,296</a:t>
            </a:r>
          </a:p>
          <a:p>
            <a:pPr lvl="1"/>
            <a:r>
              <a:rPr lang="en-US" sz="3200" dirty="0" smtClean="0"/>
              <a:t>66%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Content Placeholder 5" descr="after weed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5708" y="1935163"/>
            <a:ext cx="5852583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852 </a:t>
            </a:r>
            <a:r>
              <a:rPr lang="en-US" sz="2800" dirty="0" smtClean="0"/>
              <a:t>Notes</a:t>
            </a:r>
          </a:p>
          <a:p>
            <a:pPr lvl="2"/>
            <a:r>
              <a:rPr lang="en-US" sz="2400" dirty="0" smtClean="0"/>
              <a:t>For future weeding – know why kept</a:t>
            </a:r>
          </a:p>
          <a:p>
            <a:pPr lvl="2"/>
            <a:r>
              <a:rPr lang="en-US" sz="2400" dirty="0" smtClean="0"/>
              <a:t>Determine what might go into storage</a:t>
            </a:r>
          </a:p>
          <a:p>
            <a:pPr lvl="3"/>
            <a:r>
              <a:rPr lang="en-US" sz="2400" dirty="0" smtClean="0"/>
              <a:t>Example:</a:t>
            </a:r>
          </a:p>
          <a:p>
            <a:pPr lvl="4"/>
            <a:r>
              <a:rPr lang="en-US" sz="2400" dirty="0" smtClean="0"/>
              <a:t>Not used </a:t>
            </a:r>
            <a:r>
              <a:rPr lang="en-US" sz="2400" dirty="0" smtClean="0"/>
              <a:t>locally</a:t>
            </a:r>
          </a:p>
          <a:p>
            <a:pPr lvl="4"/>
            <a:r>
              <a:rPr lang="en-US" sz="2400" dirty="0" smtClean="0"/>
              <a:t>Kept because less than 4 in Michigan</a:t>
            </a:r>
          </a:p>
          <a:p>
            <a:pPr lvl="4"/>
            <a:r>
              <a:rPr lang="en-US" sz="2400" dirty="0" smtClean="0"/>
              <a:t>May want to move to storage</a:t>
            </a:r>
            <a:endParaRPr lang="en-US" sz="2400" dirty="0" smtClean="0"/>
          </a:p>
          <a:p>
            <a:pPr lvl="5"/>
            <a:endParaRPr lang="en-US" dirty="0" smtClean="0"/>
          </a:p>
          <a:p>
            <a:pPr lvl="0">
              <a:buNone/>
            </a:pPr>
            <a:r>
              <a:rPr lang="en-US" dirty="0" smtClean="0"/>
              <a:t>	</a:t>
            </a:r>
          </a:p>
          <a:p>
            <a:pPr lvl="0">
              <a:buNone/>
            </a:pPr>
            <a:r>
              <a:rPr lang="en-US" dirty="0" smtClean="0"/>
              <a:t>	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Use </a:t>
            </a:r>
            <a:r>
              <a:rPr lang="en-US" sz="2800" dirty="0" smtClean="0"/>
              <a:t>of BCLs</a:t>
            </a:r>
          </a:p>
          <a:p>
            <a:pPr lvl="2"/>
            <a:r>
              <a:rPr lang="en-US" sz="2400" dirty="0" smtClean="0"/>
              <a:t>Relevant</a:t>
            </a:r>
            <a:r>
              <a:rPr lang="en-US" sz="2400" dirty="0" smtClean="0"/>
              <a:t>?</a:t>
            </a:r>
          </a:p>
          <a:p>
            <a:pPr lvl="3"/>
            <a:r>
              <a:rPr lang="en-US" sz="2400" dirty="0" smtClean="0"/>
              <a:t>Example:</a:t>
            </a:r>
          </a:p>
          <a:p>
            <a:pPr lvl="4"/>
            <a:r>
              <a:rPr lang="en-US" sz="2400" dirty="0" smtClean="0"/>
              <a:t>What  % of BCL do we have in the collection?</a:t>
            </a:r>
          </a:p>
          <a:p>
            <a:pPr lvl="4"/>
            <a:r>
              <a:rPr lang="en-US" sz="2400" dirty="0" smtClean="0"/>
              <a:t>What % of BCL titles are used?</a:t>
            </a:r>
          </a:p>
          <a:p>
            <a:pPr lvl="4">
              <a:buNone/>
            </a:pPr>
            <a:endParaRPr lang="en-US" dirty="0" smtClean="0"/>
          </a:p>
          <a:p>
            <a:pPr lvl="0">
              <a:buNone/>
            </a:pPr>
            <a:r>
              <a:rPr lang="en-US" dirty="0" smtClean="0"/>
              <a:t>			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By 2015, reduce the main print book collection housed on the third floor by 50%.  Considerations include</a:t>
            </a:r>
            <a:r>
              <a:rPr lang="en-US" dirty="0" smtClean="0"/>
              <a:t>:  </a:t>
            </a:r>
          </a:p>
          <a:p>
            <a:pPr lvl="1"/>
            <a:r>
              <a:rPr lang="en-US" dirty="0" smtClean="0"/>
              <a:t>Retaining sufficient collections to ensure that Interlibrary Loan and </a:t>
            </a:r>
            <a:r>
              <a:rPr lang="en-US" dirty="0" err="1" smtClean="0"/>
              <a:t>MeLCat</a:t>
            </a:r>
            <a:r>
              <a:rPr lang="en-US" dirty="0" smtClean="0"/>
              <a:t> lending are not jeopardized. </a:t>
            </a:r>
          </a:p>
          <a:p>
            <a:pPr lvl="1"/>
            <a:r>
              <a:rPr lang="en-US" dirty="0" smtClean="0"/>
              <a:t>Preserving significant collections: Holocaust and collections of local significance. </a:t>
            </a:r>
          </a:p>
          <a:p>
            <a:pPr lvl="1"/>
            <a:r>
              <a:rPr lang="en-US" dirty="0" smtClean="0"/>
              <a:t>Maintaining core discipline-centered collections.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Content Placeholder 3" descr="full stack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5708" y="1935163"/>
            <a:ext cx="5852583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weed? What to keep?</a:t>
            </a:r>
          </a:p>
          <a:p>
            <a:r>
              <a:rPr lang="en-US" dirty="0" smtClean="0"/>
              <a:t>Zero-use items</a:t>
            </a:r>
          </a:p>
          <a:p>
            <a:pPr lvl="1"/>
            <a:r>
              <a:rPr lang="en-US" dirty="0" smtClean="0"/>
              <a:t>Check outs: circ history Fall 1991 to date</a:t>
            </a:r>
          </a:p>
          <a:p>
            <a:pPr lvl="1"/>
            <a:r>
              <a:rPr lang="en-US" dirty="0" smtClean="0"/>
              <a:t>Browses: since migration in April 2001</a:t>
            </a:r>
          </a:p>
          <a:p>
            <a:pPr lvl="1"/>
            <a:r>
              <a:rPr lang="en-US" dirty="0" smtClean="0"/>
              <a:t>ILL: handled through circulation so counted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weed? What to keep?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Zero-use items</a:t>
            </a:r>
          </a:p>
          <a:p>
            <a:r>
              <a:rPr lang="en-US" dirty="0" smtClean="0"/>
              <a:t>Classics</a:t>
            </a:r>
          </a:p>
          <a:p>
            <a:pPr lvl="1"/>
            <a:r>
              <a:rPr lang="en-US" dirty="0" smtClean="0"/>
              <a:t>Books for College Libraries (BCL)</a:t>
            </a:r>
          </a:p>
          <a:p>
            <a:pPr lvl="2"/>
            <a:r>
              <a:rPr lang="en-US" dirty="0" smtClean="0"/>
              <a:t>1st, 2</a:t>
            </a:r>
            <a:r>
              <a:rPr lang="en-US" baseline="30000" dirty="0" smtClean="0"/>
              <a:t>nd</a:t>
            </a:r>
            <a:r>
              <a:rPr lang="en-US" dirty="0" smtClean="0"/>
              <a:t>, and 3</a:t>
            </a:r>
            <a:r>
              <a:rPr lang="en-US" baseline="30000" dirty="0" smtClean="0"/>
              <a:t>rd</a:t>
            </a:r>
            <a:r>
              <a:rPr lang="en-US" dirty="0" smtClean="0"/>
              <a:t> editions in </a:t>
            </a:r>
            <a:r>
              <a:rPr lang="en-US" dirty="0" smtClean="0"/>
              <a:t>print</a:t>
            </a:r>
          </a:p>
          <a:p>
            <a:pPr lvl="2"/>
            <a:r>
              <a:rPr lang="en-US" dirty="0" smtClean="0"/>
              <a:t>Each edition stands on its own, does not replicate earlier ed.</a:t>
            </a:r>
            <a:endParaRPr lang="en-US" dirty="0" smtClean="0"/>
          </a:p>
          <a:p>
            <a:pPr lvl="1"/>
            <a:r>
              <a:rPr lang="en-US" dirty="0" smtClean="0"/>
              <a:t>Resources for College Libraries (RCL)</a:t>
            </a:r>
          </a:p>
          <a:p>
            <a:pPr lvl="2"/>
            <a:r>
              <a:rPr lang="en-US" dirty="0" smtClean="0"/>
              <a:t>On the </a:t>
            </a:r>
            <a:r>
              <a:rPr lang="en-US" dirty="0" smtClean="0"/>
              <a:t>web: </a:t>
            </a:r>
            <a:r>
              <a:rPr lang="en-US" dirty="0" smtClean="0">
                <a:hlinkClick r:id="rId2"/>
              </a:rPr>
              <a:t>http://www.rclweb.net/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weed? What to keep?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Zero-use items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Classics</a:t>
            </a:r>
          </a:p>
          <a:p>
            <a:r>
              <a:rPr lang="en-US" dirty="0" smtClean="0"/>
              <a:t>Unique titles</a:t>
            </a:r>
          </a:p>
          <a:p>
            <a:pPr lvl="1"/>
            <a:r>
              <a:rPr lang="en-US" dirty="0" smtClean="0"/>
              <a:t>NMU imprints</a:t>
            </a:r>
          </a:p>
          <a:p>
            <a:pPr lvl="1"/>
            <a:r>
              <a:rPr lang="en-US" dirty="0" smtClean="0"/>
              <a:t>NMU Faculty publications</a:t>
            </a:r>
          </a:p>
          <a:p>
            <a:pPr lvl="1"/>
            <a:r>
              <a:rPr lang="en-US" dirty="0" err="1" smtClean="0"/>
              <a:t>WorldCat</a:t>
            </a:r>
            <a:endParaRPr lang="en-US" dirty="0" smtClean="0"/>
          </a:p>
          <a:p>
            <a:pPr lvl="2"/>
            <a:r>
              <a:rPr lang="en-US" dirty="0" smtClean="0"/>
              <a:t>How many within Michigan hold?</a:t>
            </a:r>
          </a:p>
          <a:p>
            <a:pPr lvl="2"/>
            <a:r>
              <a:rPr lang="en-US" dirty="0" smtClean="0"/>
              <a:t>Four or more = not unique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ALA 2010 : Cataloging for Weeding &amp; Retention</a:t>
            </a:r>
            <a:endParaRPr lang="en-US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What to weed? What to keep?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Zero-use items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Classics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Unique titles</a:t>
            </a:r>
          </a:p>
          <a:p>
            <a:r>
              <a:rPr lang="en-US" dirty="0" smtClean="0"/>
              <a:t>Duplication of content</a:t>
            </a:r>
          </a:p>
          <a:p>
            <a:pPr lvl="1"/>
            <a:r>
              <a:rPr lang="en-US" dirty="0" smtClean="0"/>
              <a:t>Compare print to databases</a:t>
            </a:r>
          </a:p>
          <a:p>
            <a:pPr lvl="2"/>
            <a:r>
              <a:rPr lang="en-US" dirty="0" err="1" smtClean="0"/>
              <a:t>ArtStor</a:t>
            </a:r>
            <a:r>
              <a:rPr lang="en-US" dirty="0" smtClean="0"/>
              <a:t> vs. Museum </a:t>
            </a:r>
            <a:r>
              <a:rPr lang="en-US" dirty="0" smtClean="0"/>
              <a:t>Collections</a:t>
            </a:r>
          </a:p>
          <a:p>
            <a:pPr lvl="2"/>
            <a:r>
              <a:rPr lang="en-US" dirty="0" smtClean="0"/>
              <a:t>Available as an eBook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993</TotalTime>
  <Words>1082</Words>
  <Application>Microsoft Office PowerPoint</Application>
  <PresentationFormat>On-screen Show (4:3)</PresentationFormat>
  <Paragraphs>208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  <vt:lpstr>ALA 2010 : Cataloging for Weeding &amp; Retention</vt:lpstr>
    </vt:vector>
  </TitlesOfParts>
  <Company>Northern Michigan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Registered User</dc:creator>
  <cp:lastModifiedBy>Registered User</cp:lastModifiedBy>
  <cp:revision>83</cp:revision>
  <dcterms:created xsi:type="dcterms:W3CDTF">2010-03-10T14:24:41Z</dcterms:created>
  <dcterms:modified xsi:type="dcterms:W3CDTF">2010-06-16T15:03:14Z</dcterms:modified>
</cp:coreProperties>
</file>