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57" r:id="rId3"/>
    <p:sldId id="296" r:id="rId4"/>
    <p:sldId id="259" r:id="rId5"/>
    <p:sldId id="261" r:id="rId6"/>
    <p:sldId id="262" r:id="rId7"/>
    <p:sldId id="260" r:id="rId8"/>
    <p:sldId id="270" r:id="rId9"/>
    <p:sldId id="274" r:id="rId10"/>
    <p:sldId id="275" r:id="rId11"/>
    <p:sldId id="276" r:id="rId12"/>
    <p:sldId id="273" r:id="rId13"/>
    <p:sldId id="277" r:id="rId14"/>
    <p:sldId id="280" r:id="rId15"/>
    <p:sldId id="281" r:id="rId16"/>
    <p:sldId id="268" r:id="rId17"/>
    <p:sldId id="283" r:id="rId18"/>
    <p:sldId id="263" r:id="rId19"/>
    <p:sldId id="264" r:id="rId20"/>
    <p:sldId id="284" r:id="rId21"/>
    <p:sldId id="285" r:id="rId22"/>
    <p:sldId id="286" r:id="rId23"/>
    <p:sldId id="267" r:id="rId24"/>
    <p:sldId id="278" r:id="rId25"/>
    <p:sldId id="279" r:id="rId26"/>
    <p:sldId id="287" r:id="rId27"/>
    <p:sldId id="288" r:id="rId28"/>
    <p:sldId id="289" r:id="rId29"/>
    <p:sldId id="290" r:id="rId30"/>
    <p:sldId id="291" r:id="rId31"/>
    <p:sldId id="265" r:id="rId32"/>
    <p:sldId id="292" r:id="rId33"/>
    <p:sldId id="266" r:id="rId34"/>
    <p:sldId id="28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clumpne\My%20Documents\research\WAAL%20weeding\Fine%20arts%20vs%20othe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clumpne\My%20Documents\research\WAAL%20weeding\Art%20Class%20Coun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clumpne\My%20Documents\research\WAAL%20weeding\Art%20Class%20Coun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clumpne\My%20Documents\research\WAAL%20weeding\Art%20Class%20Coun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clumpne\My%20Documents\research\WAAL%20weeding\Art%20Class%20Cou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9004313707187883E-3"/>
          <c:y val="3.2651148869549312E-2"/>
          <c:w val="0.66511242344706911"/>
          <c:h val="0.89814814814814936"/>
        </c:manualLayout>
      </c:layout>
      <c:pie3DChart>
        <c:varyColors val="1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explosion val="25"/>
          <c:dPt>
            <c:idx val="0"/>
            <c:spPr>
              <a:solidFill>
                <a:srgbClr val="FFC000"/>
              </a:solidFill>
            </c:spPr>
          </c:dPt>
          <c:cat>
            <c:strRef>
              <c:f>'Query NMU counts by class 5'!$A$29:$B$30</c:f>
              <c:strCache>
                <c:ptCount val="2"/>
                <c:pt idx="0">
                  <c:v>Fine Arts</c:v>
                </c:pt>
                <c:pt idx="1">
                  <c:v>Others</c:v>
                </c:pt>
              </c:strCache>
            </c:strRef>
          </c:cat>
          <c:val>
            <c:numRef>
              <c:f>'Query NMU counts by class 5'!$C$29:$C$30</c:f>
              <c:numCache>
                <c:formatCode>General</c:formatCode>
                <c:ptCount val="2"/>
                <c:pt idx="0">
                  <c:v>11887</c:v>
                </c:pt>
                <c:pt idx="1">
                  <c:v>405171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01261442658366"/>
          <c:y val="0.19338605700603242"/>
          <c:w val="0.24503897004407071"/>
          <c:h val="0.34115902178894375"/>
        </c:manualLayout>
      </c:layout>
      <c:txPr>
        <a:bodyPr/>
        <a:lstStyle/>
        <a:p>
          <a:pPr>
            <a:defRPr sz="28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Fine Arts: 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Sheet1!$C$2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Sheet1!$B$3:$B$10</c:f>
              <c:strCache>
                <c:ptCount val="8"/>
                <c:pt idx="0">
                  <c:v>N</c:v>
                </c:pt>
                <c:pt idx="1">
                  <c:v>NA</c:v>
                </c:pt>
                <c:pt idx="2">
                  <c:v>NB</c:v>
                </c:pt>
                <c:pt idx="3">
                  <c:v>NC</c:v>
                </c:pt>
                <c:pt idx="4">
                  <c:v>ND</c:v>
                </c:pt>
                <c:pt idx="5">
                  <c:v>NE</c:v>
                </c:pt>
                <c:pt idx="6">
                  <c:v>NK</c:v>
                </c:pt>
                <c:pt idx="7">
                  <c:v>NX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3282</c:v>
                </c:pt>
                <c:pt idx="1">
                  <c:v>1773</c:v>
                </c:pt>
                <c:pt idx="2">
                  <c:v>652</c:v>
                </c:pt>
                <c:pt idx="3">
                  <c:v>1213</c:v>
                </c:pt>
                <c:pt idx="4">
                  <c:v>2340</c:v>
                </c:pt>
                <c:pt idx="5">
                  <c:v>535</c:v>
                </c:pt>
                <c:pt idx="6">
                  <c:v>1552</c:v>
                </c:pt>
                <c:pt idx="7">
                  <c:v>540</c:v>
                </c:pt>
              </c:numCache>
            </c:numRef>
          </c:val>
        </c:ser>
        <c:axId val="64845312"/>
        <c:axId val="65009152"/>
      </c:barChart>
      <c:catAx>
        <c:axId val="64845312"/>
        <c:scaling>
          <c:orientation val="minMax"/>
        </c:scaling>
        <c:axPos val="b"/>
        <c:tickLblPos val="nextTo"/>
        <c:crossAx val="65009152"/>
        <c:crosses val="autoZero"/>
        <c:auto val="1"/>
        <c:lblAlgn val="ctr"/>
        <c:lblOffset val="100"/>
      </c:catAx>
      <c:valAx>
        <c:axId val="65009152"/>
        <c:scaling>
          <c:orientation val="minMax"/>
        </c:scaling>
        <c:axPos val="l"/>
        <c:majorGridlines/>
        <c:numFmt formatCode="General" sourceLinked="1"/>
        <c:tickLblPos val="nextTo"/>
        <c:crossAx val="648453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Sheet1!$C$2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Sheet1!$B$3:$B$10</c:f>
              <c:strCache>
                <c:ptCount val="8"/>
                <c:pt idx="0">
                  <c:v>N</c:v>
                </c:pt>
                <c:pt idx="1">
                  <c:v>NA</c:v>
                </c:pt>
                <c:pt idx="2">
                  <c:v>NB</c:v>
                </c:pt>
                <c:pt idx="3">
                  <c:v>NC</c:v>
                </c:pt>
                <c:pt idx="4">
                  <c:v>ND</c:v>
                </c:pt>
                <c:pt idx="5">
                  <c:v>NE</c:v>
                </c:pt>
                <c:pt idx="6">
                  <c:v>NK</c:v>
                </c:pt>
                <c:pt idx="7">
                  <c:v>NX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3282</c:v>
                </c:pt>
                <c:pt idx="1">
                  <c:v>1773</c:v>
                </c:pt>
                <c:pt idx="2">
                  <c:v>652</c:v>
                </c:pt>
                <c:pt idx="3">
                  <c:v>1213</c:v>
                </c:pt>
                <c:pt idx="4">
                  <c:v>2340</c:v>
                </c:pt>
                <c:pt idx="5">
                  <c:v>535</c:v>
                </c:pt>
                <c:pt idx="6">
                  <c:v>1552</c:v>
                </c:pt>
                <c:pt idx="7">
                  <c:v>540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0-use #</c:v>
                </c:pt>
              </c:strCache>
            </c:strRef>
          </c:tx>
          <c:cat>
            <c:strRef>
              <c:f>Sheet1!$B$3:$B$10</c:f>
              <c:strCache>
                <c:ptCount val="8"/>
                <c:pt idx="0">
                  <c:v>N</c:v>
                </c:pt>
                <c:pt idx="1">
                  <c:v>NA</c:v>
                </c:pt>
                <c:pt idx="2">
                  <c:v>NB</c:v>
                </c:pt>
                <c:pt idx="3">
                  <c:v>NC</c:v>
                </c:pt>
                <c:pt idx="4">
                  <c:v>ND</c:v>
                </c:pt>
                <c:pt idx="5">
                  <c:v>NE</c:v>
                </c:pt>
                <c:pt idx="6">
                  <c:v>NK</c:v>
                </c:pt>
                <c:pt idx="7">
                  <c:v>NX</c:v>
                </c:pt>
              </c:strCache>
            </c:strRef>
          </c:cat>
          <c:val>
            <c:numRef>
              <c:f>Sheet1!$D$3:$D$10</c:f>
              <c:numCache>
                <c:formatCode>General</c:formatCode>
                <c:ptCount val="8"/>
                <c:pt idx="0">
                  <c:v>712</c:v>
                </c:pt>
                <c:pt idx="1">
                  <c:v>352</c:v>
                </c:pt>
                <c:pt idx="2">
                  <c:v>156</c:v>
                </c:pt>
                <c:pt idx="3">
                  <c:v>145</c:v>
                </c:pt>
                <c:pt idx="4">
                  <c:v>478</c:v>
                </c:pt>
                <c:pt idx="5">
                  <c:v>131</c:v>
                </c:pt>
              </c:numCache>
            </c:numRef>
          </c:val>
        </c:ser>
        <c:axId val="39428096"/>
        <c:axId val="39429632"/>
      </c:barChart>
      <c:catAx>
        <c:axId val="39428096"/>
        <c:scaling>
          <c:orientation val="minMax"/>
        </c:scaling>
        <c:axPos val="b"/>
        <c:tickLblPos val="nextTo"/>
        <c:crossAx val="39429632"/>
        <c:crosses val="autoZero"/>
        <c:auto val="1"/>
        <c:lblAlgn val="ctr"/>
        <c:lblOffset val="100"/>
      </c:catAx>
      <c:valAx>
        <c:axId val="39429632"/>
        <c:scaling>
          <c:orientation val="minMax"/>
        </c:scaling>
        <c:axPos val="l"/>
        <c:majorGridlines/>
        <c:numFmt formatCode="General" sourceLinked="1"/>
        <c:tickLblPos val="nextTo"/>
        <c:crossAx val="394280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Sheet1!$C$2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Sheet1!$B$3:$B$10</c:f>
              <c:strCache>
                <c:ptCount val="8"/>
                <c:pt idx="0">
                  <c:v>N</c:v>
                </c:pt>
                <c:pt idx="1">
                  <c:v>NA</c:v>
                </c:pt>
                <c:pt idx="2">
                  <c:v>NB</c:v>
                </c:pt>
                <c:pt idx="3">
                  <c:v>NC</c:v>
                </c:pt>
                <c:pt idx="4">
                  <c:v>ND</c:v>
                </c:pt>
                <c:pt idx="5">
                  <c:v>NE</c:v>
                </c:pt>
                <c:pt idx="6">
                  <c:v>NK</c:v>
                </c:pt>
                <c:pt idx="7">
                  <c:v>NX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3282</c:v>
                </c:pt>
                <c:pt idx="1">
                  <c:v>1773</c:v>
                </c:pt>
                <c:pt idx="2">
                  <c:v>652</c:v>
                </c:pt>
                <c:pt idx="3">
                  <c:v>1213</c:v>
                </c:pt>
                <c:pt idx="4">
                  <c:v>2340</c:v>
                </c:pt>
                <c:pt idx="5">
                  <c:v>535</c:v>
                </c:pt>
                <c:pt idx="6">
                  <c:v>1552</c:v>
                </c:pt>
                <c:pt idx="7">
                  <c:v>540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0-use #</c:v>
                </c:pt>
              </c:strCache>
            </c:strRef>
          </c:tx>
          <c:cat>
            <c:strRef>
              <c:f>Sheet1!$B$3:$B$10</c:f>
              <c:strCache>
                <c:ptCount val="8"/>
                <c:pt idx="0">
                  <c:v>N</c:v>
                </c:pt>
                <c:pt idx="1">
                  <c:v>NA</c:v>
                </c:pt>
                <c:pt idx="2">
                  <c:v>NB</c:v>
                </c:pt>
                <c:pt idx="3">
                  <c:v>NC</c:v>
                </c:pt>
                <c:pt idx="4">
                  <c:v>ND</c:v>
                </c:pt>
                <c:pt idx="5">
                  <c:v>NE</c:v>
                </c:pt>
                <c:pt idx="6">
                  <c:v>NK</c:v>
                </c:pt>
                <c:pt idx="7">
                  <c:v>NX</c:v>
                </c:pt>
              </c:strCache>
            </c:strRef>
          </c:cat>
          <c:val>
            <c:numRef>
              <c:f>Sheet1!$D$3:$D$10</c:f>
              <c:numCache>
                <c:formatCode>General</c:formatCode>
                <c:ptCount val="8"/>
                <c:pt idx="0">
                  <c:v>712</c:v>
                </c:pt>
                <c:pt idx="1">
                  <c:v>352</c:v>
                </c:pt>
                <c:pt idx="2">
                  <c:v>156</c:v>
                </c:pt>
                <c:pt idx="3">
                  <c:v>145</c:v>
                </c:pt>
                <c:pt idx="4">
                  <c:v>478</c:v>
                </c:pt>
                <c:pt idx="5">
                  <c:v>131</c:v>
                </c:pt>
              </c:numCache>
            </c:numRef>
          </c:val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Weeded</c:v>
                </c:pt>
              </c:strCache>
            </c:strRef>
          </c:tx>
          <c:cat>
            <c:strRef>
              <c:f>Sheet1!$B$3:$B$10</c:f>
              <c:strCache>
                <c:ptCount val="8"/>
                <c:pt idx="0">
                  <c:v>N</c:v>
                </c:pt>
                <c:pt idx="1">
                  <c:v>NA</c:v>
                </c:pt>
                <c:pt idx="2">
                  <c:v>NB</c:v>
                </c:pt>
                <c:pt idx="3">
                  <c:v>NC</c:v>
                </c:pt>
                <c:pt idx="4">
                  <c:v>ND</c:v>
                </c:pt>
                <c:pt idx="5">
                  <c:v>NE</c:v>
                </c:pt>
                <c:pt idx="6">
                  <c:v>NK</c:v>
                </c:pt>
                <c:pt idx="7">
                  <c:v>NX</c:v>
                </c:pt>
              </c:strCache>
            </c:strRef>
          </c:cat>
          <c:val>
            <c:numRef>
              <c:f>Sheet1!$E$3:$E$10</c:f>
              <c:numCache>
                <c:formatCode>General</c:formatCode>
                <c:ptCount val="8"/>
                <c:pt idx="0">
                  <c:v>448</c:v>
                </c:pt>
                <c:pt idx="1">
                  <c:v>234</c:v>
                </c:pt>
                <c:pt idx="2">
                  <c:v>95</c:v>
                </c:pt>
                <c:pt idx="3">
                  <c:v>110</c:v>
                </c:pt>
                <c:pt idx="4">
                  <c:v>331</c:v>
                </c:pt>
                <c:pt idx="5">
                  <c:v>78</c:v>
                </c:pt>
              </c:numCache>
            </c:numRef>
          </c:val>
        </c:ser>
        <c:axId val="64989824"/>
        <c:axId val="65020288"/>
      </c:barChart>
      <c:catAx>
        <c:axId val="64989824"/>
        <c:scaling>
          <c:orientation val="minMax"/>
        </c:scaling>
        <c:axPos val="b"/>
        <c:tickLblPos val="nextTo"/>
        <c:crossAx val="65020288"/>
        <c:crosses val="autoZero"/>
        <c:auto val="1"/>
        <c:lblAlgn val="ctr"/>
        <c:lblOffset val="100"/>
      </c:catAx>
      <c:valAx>
        <c:axId val="65020288"/>
        <c:scaling>
          <c:orientation val="minMax"/>
        </c:scaling>
        <c:axPos val="l"/>
        <c:majorGridlines/>
        <c:numFmt formatCode="General" sourceLinked="1"/>
        <c:tickLblPos val="nextTo"/>
        <c:crossAx val="649898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0.15690507436570444"/>
          <c:y val="7.4548702245552642E-2"/>
          <c:w val="0.7116657917760279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strRef>
              <c:f>Sheet1!$D$2</c:f>
              <c:strCache>
                <c:ptCount val="1"/>
                <c:pt idx="0">
                  <c:v>0-use #</c:v>
                </c:pt>
              </c:strCache>
            </c:strRef>
          </c:tx>
          <c:val>
            <c:numRef>
              <c:f>Sheet1!$D$3:$D$10</c:f>
              <c:numCache>
                <c:formatCode>General</c:formatCode>
                <c:ptCount val="8"/>
                <c:pt idx="0">
                  <c:v>712</c:v>
                </c:pt>
                <c:pt idx="1">
                  <c:v>352</c:v>
                </c:pt>
                <c:pt idx="2">
                  <c:v>156</c:v>
                </c:pt>
                <c:pt idx="3">
                  <c:v>145</c:v>
                </c:pt>
                <c:pt idx="4">
                  <c:v>478</c:v>
                </c:pt>
                <c:pt idx="5">
                  <c:v>131</c:v>
                </c:pt>
              </c:numCache>
            </c:numRef>
          </c:val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Weeded</c:v>
                </c:pt>
              </c:strCache>
            </c:strRef>
          </c:tx>
          <c:val>
            <c:numRef>
              <c:f>Sheet1!$E$3:$E$10</c:f>
              <c:numCache>
                <c:formatCode>General</c:formatCode>
                <c:ptCount val="8"/>
                <c:pt idx="0">
                  <c:v>448</c:v>
                </c:pt>
                <c:pt idx="1">
                  <c:v>234</c:v>
                </c:pt>
                <c:pt idx="2">
                  <c:v>95</c:v>
                </c:pt>
                <c:pt idx="3">
                  <c:v>110</c:v>
                </c:pt>
                <c:pt idx="4">
                  <c:v>331</c:v>
                </c:pt>
                <c:pt idx="5">
                  <c:v>78</c:v>
                </c:pt>
              </c:numCache>
            </c:numRef>
          </c:val>
        </c:ser>
        <c:axId val="65057536"/>
        <c:axId val="65059072"/>
      </c:barChart>
      <c:catAx>
        <c:axId val="65057536"/>
        <c:scaling>
          <c:orientation val="minMax"/>
        </c:scaling>
        <c:axPos val="b"/>
        <c:tickLblPos val="nextTo"/>
        <c:crossAx val="65059072"/>
        <c:crosses val="autoZero"/>
        <c:auto val="1"/>
        <c:lblAlgn val="ctr"/>
        <c:lblOffset val="100"/>
      </c:catAx>
      <c:valAx>
        <c:axId val="65059072"/>
        <c:scaling>
          <c:orientation val="minMax"/>
        </c:scaling>
        <c:axPos val="l"/>
        <c:majorGridlines/>
        <c:numFmt formatCode="General" sourceLinked="1"/>
        <c:tickLblPos val="nextTo"/>
        <c:crossAx val="650575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4042C-3A6B-44F5-A715-3C49A793AFAF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D253-CC50-4B97-A55E-1EF3236AE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BD253-CC50-4B97-A55E-1EF3236AE62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BD253-CC50-4B97-A55E-1EF3236AE6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BD253-CC50-4B97-A55E-1EF3236AE62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BD253-CC50-4B97-A55E-1EF3236AE62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CD27F-FCE0-4EAE-A826-B71B4AA20542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BA6F7-60BB-47B1-BCDE-DD4DFD96F5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CD27F-FCE0-4EAE-A826-B71B4AA20542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BA6F7-60BB-47B1-BCDE-DD4DFD96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CD27F-FCE0-4EAE-A826-B71B4AA20542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BA6F7-60BB-47B1-BCDE-DD4DFD96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CD27F-FCE0-4EAE-A826-B71B4AA20542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BA6F7-60BB-47B1-BCDE-DD4DFD96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CD27F-FCE0-4EAE-A826-B71B4AA20542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BA6F7-60BB-47B1-BCDE-DD4DFD96F5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CD27F-FCE0-4EAE-A826-B71B4AA20542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BA6F7-60BB-47B1-BCDE-DD4DFD96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CD27F-FCE0-4EAE-A826-B71B4AA20542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BA6F7-60BB-47B1-BCDE-DD4DFD96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CD27F-FCE0-4EAE-A826-B71B4AA20542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BA6F7-60BB-47B1-BCDE-DD4DFD96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CD27F-FCE0-4EAE-A826-B71B4AA20542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BA6F7-60BB-47B1-BCDE-DD4DFD96F5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CD27F-FCE0-4EAE-A826-B71B4AA20542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BA6F7-60BB-47B1-BCDE-DD4DFD96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CD27F-FCE0-4EAE-A826-B71B4AA20542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BA6F7-60BB-47B1-BCDE-DD4DFD96F5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11CD27F-FCE0-4EAE-A826-B71B4AA20542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4BA6F7-60BB-47B1-BCDE-DD4DFD96F5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133600"/>
            <a:ext cx="740664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Krista E. Clumpner</a:t>
            </a:r>
          </a:p>
          <a:p>
            <a:r>
              <a:rPr lang="en-US" dirty="0" smtClean="0"/>
              <a:t>Head, Technical Services and Systems</a:t>
            </a:r>
          </a:p>
          <a:p>
            <a:r>
              <a:rPr lang="en-US" dirty="0" smtClean="0"/>
              <a:t>Olson Library. Northern Michigan University</a:t>
            </a:r>
          </a:p>
          <a:p>
            <a:r>
              <a:rPr lang="en-US" dirty="0" smtClean="0"/>
              <a:t>kclumpne@nmu.edu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What to weed? What to keep?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Zero-use items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Classics</a:t>
            </a:r>
          </a:p>
          <a:p>
            <a:r>
              <a:rPr lang="en-US" dirty="0" smtClean="0"/>
              <a:t>Unique titles</a:t>
            </a:r>
          </a:p>
          <a:p>
            <a:pPr lvl="1"/>
            <a:r>
              <a:rPr lang="en-US" dirty="0" smtClean="0"/>
              <a:t>NMU imprints</a:t>
            </a:r>
          </a:p>
          <a:p>
            <a:pPr lvl="1"/>
            <a:r>
              <a:rPr lang="en-US" dirty="0" smtClean="0"/>
              <a:t>NMU Faculty publications</a:t>
            </a:r>
          </a:p>
          <a:p>
            <a:pPr lvl="1"/>
            <a:r>
              <a:rPr lang="en-US" dirty="0" err="1" smtClean="0"/>
              <a:t>WorldCat</a:t>
            </a:r>
            <a:endParaRPr lang="en-US" dirty="0" smtClean="0"/>
          </a:p>
          <a:p>
            <a:pPr lvl="2"/>
            <a:r>
              <a:rPr lang="en-US" dirty="0" smtClean="0"/>
              <a:t>How many within Michigan hold?</a:t>
            </a:r>
          </a:p>
          <a:p>
            <a:pPr lvl="2"/>
            <a:r>
              <a:rPr lang="en-US" dirty="0" smtClean="0"/>
              <a:t>Four or more = not unique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What to weed? What to keep?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Zero-use items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Classics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Unique titles</a:t>
            </a:r>
          </a:p>
          <a:p>
            <a:r>
              <a:rPr lang="en-US" dirty="0" smtClean="0"/>
              <a:t>Duplication of content</a:t>
            </a:r>
          </a:p>
          <a:p>
            <a:pPr lvl="1"/>
            <a:r>
              <a:rPr lang="en-US" dirty="0" smtClean="0"/>
              <a:t>Compare print to databases</a:t>
            </a:r>
          </a:p>
          <a:p>
            <a:pPr lvl="2"/>
            <a:r>
              <a:rPr lang="en-US" dirty="0" err="1" smtClean="0"/>
              <a:t>ArtStor</a:t>
            </a:r>
            <a:r>
              <a:rPr lang="en-US" dirty="0" smtClean="0"/>
              <a:t> vs. Museum Collections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Using the zero-use list</a:t>
            </a:r>
          </a:p>
          <a:p>
            <a:pPr lvl="1"/>
            <a:r>
              <a:rPr lang="en-US" dirty="0" smtClean="0"/>
              <a:t>Pulled from Voyager</a:t>
            </a:r>
          </a:p>
          <a:p>
            <a:pPr lvl="2"/>
            <a:r>
              <a:rPr lang="en-US" dirty="0" smtClean="0"/>
              <a:t>Call number sort</a:t>
            </a:r>
          </a:p>
          <a:p>
            <a:pPr lvl="2"/>
            <a:r>
              <a:rPr lang="en-US" dirty="0" smtClean="0"/>
              <a:t>Title</a:t>
            </a:r>
          </a:p>
          <a:p>
            <a:pPr lvl="2"/>
            <a:r>
              <a:rPr lang="en-US" dirty="0" err="1" smtClean="0"/>
              <a:t>Enum</a:t>
            </a:r>
            <a:r>
              <a:rPr lang="en-US" dirty="0" smtClean="0"/>
              <a:t>/</a:t>
            </a:r>
            <a:r>
              <a:rPr lang="en-US" dirty="0" err="1" smtClean="0"/>
              <a:t>chron</a:t>
            </a:r>
            <a:r>
              <a:rPr lang="en-US" dirty="0" smtClean="0"/>
              <a:t> information</a:t>
            </a:r>
          </a:p>
          <a:p>
            <a:pPr lvl="2"/>
            <a:r>
              <a:rPr lang="en-US" dirty="0" smtClean="0"/>
              <a:t>Only items with no circ check outs or browses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 descr="zero use colors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8125" y="1943100"/>
            <a:ext cx="7353300" cy="4686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 descr="zero use colors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905000"/>
            <a:ext cx="7353300" cy="4686300"/>
          </a:xfrm>
          <a:solidFill>
            <a:schemeClr val="bg1"/>
          </a:solidFill>
        </p:spPr>
      </p:pic>
      <p:sp>
        <p:nvSpPr>
          <p:cNvPr id="4" name="Oval 3"/>
          <p:cNvSpPr/>
          <p:nvPr/>
        </p:nvSpPr>
        <p:spPr>
          <a:xfrm>
            <a:off x="2514600" y="29718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 descr="zero use colors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125" y="1943100"/>
            <a:ext cx="7353300" cy="4686300"/>
          </a:xfrm>
        </p:spPr>
      </p:pic>
      <p:sp>
        <p:nvSpPr>
          <p:cNvPr id="4" name="Oval 3"/>
          <p:cNvSpPr/>
          <p:nvPr/>
        </p:nvSpPr>
        <p:spPr>
          <a:xfrm>
            <a:off x="8001000" y="3581400"/>
            <a:ext cx="838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 descr="weed flow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457200"/>
            <a:ext cx="57150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 descr="weeding slip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10" y="1447800"/>
            <a:ext cx="7162129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76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Basic information: NMU</a:t>
            </a:r>
          </a:p>
          <a:p>
            <a:pPr lvl="1"/>
            <a:r>
              <a:rPr lang="en-US" dirty="0" smtClean="0"/>
              <a:t>4 year undergraduate with some Masters</a:t>
            </a:r>
          </a:p>
          <a:p>
            <a:pPr lvl="1"/>
            <a:r>
              <a:rPr lang="en-US" dirty="0" smtClean="0"/>
              <a:t>Approximately 9500 students</a:t>
            </a:r>
          </a:p>
          <a:p>
            <a:pPr lvl="1"/>
            <a:r>
              <a:rPr lang="en-US" dirty="0" smtClean="0"/>
              <a:t>Four colleges –</a:t>
            </a:r>
          </a:p>
          <a:p>
            <a:pPr lvl="2"/>
            <a:r>
              <a:rPr lang="en-US" dirty="0" smtClean="0"/>
              <a:t>College of Arts &amp; Sciences</a:t>
            </a:r>
          </a:p>
          <a:p>
            <a:pPr lvl="2"/>
            <a:r>
              <a:rPr lang="en-US" dirty="0" smtClean="0"/>
              <a:t>College of Professional Studies</a:t>
            </a:r>
          </a:p>
          <a:p>
            <a:pPr lvl="2"/>
            <a:r>
              <a:rPr lang="en-US" dirty="0" smtClean="0"/>
              <a:t>College of Business</a:t>
            </a:r>
          </a:p>
          <a:p>
            <a:pPr lvl="2"/>
            <a:r>
              <a:rPr lang="en-US" dirty="0" smtClean="0"/>
              <a:t>Division of Academic Information Services</a:t>
            </a:r>
          </a:p>
          <a:p>
            <a:pPr lvl="1"/>
            <a:r>
              <a:rPr lang="en-US" dirty="0" smtClean="0"/>
              <a:t>One library with 734,003 items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What to do with rejects?</a:t>
            </a:r>
          </a:p>
          <a:p>
            <a:pPr lvl="1"/>
            <a:r>
              <a:rPr lang="en-US" dirty="0" err="1" smtClean="0"/>
              <a:t>MacroExpress</a:t>
            </a:r>
            <a:endParaRPr lang="en-US" dirty="0" smtClean="0"/>
          </a:p>
          <a:p>
            <a:pPr lvl="2"/>
            <a:r>
              <a:rPr lang="en-US" dirty="0" smtClean="0"/>
              <a:t>Voyager – delete item, </a:t>
            </a:r>
            <a:r>
              <a:rPr lang="en-US" dirty="0" err="1" smtClean="0"/>
              <a:t>mfhd</a:t>
            </a:r>
            <a:r>
              <a:rPr lang="en-US" dirty="0" smtClean="0"/>
              <a:t>, bib records</a:t>
            </a:r>
          </a:p>
          <a:p>
            <a:pPr lvl="2"/>
            <a:r>
              <a:rPr lang="en-US" dirty="0" smtClean="0"/>
              <a:t>OCLC – remove symbol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What to do with rejects?</a:t>
            </a:r>
          </a:p>
          <a:p>
            <a:pPr lvl="1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MacroExpress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Divide discards</a:t>
            </a:r>
          </a:p>
          <a:p>
            <a:pPr lvl="2"/>
            <a:r>
              <a:rPr lang="en-US" dirty="0" smtClean="0"/>
              <a:t>Recycling</a:t>
            </a:r>
          </a:p>
          <a:p>
            <a:pPr lvl="2"/>
            <a:r>
              <a:rPr lang="en-US" dirty="0" smtClean="0"/>
              <a:t>Better World Books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What to do with keepers?</a:t>
            </a:r>
          </a:p>
          <a:p>
            <a:pPr lvl="2"/>
            <a:r>
              <a:rPr lang="en-US" sz="3600" dirty="0" smtClean="0"/>
              <a:t>Notes</a:t>
            </a:r>
          </a:p>
          <a:p>
            <a:pPr lvl="3"/>
            <a:r>
              <a:rPr lang="en-US" sz="3600" dirty="0" smtClean="0"/>
              <a:t>852 |x staff side only notes</a:t>
            </a:r>
          </a:p>
          <a:p>
            <a:pPr lvl="4"/>
            <a:r>
              <a:rPr lang="en-US" sz="3600" dirty="0" smtClean="0"/>
              <a:t>BCL or RCL</a:t>
            </a:r>
          </a:p>
          <a:p>
            <a:pPr lvl="4"/>
            <a:r>
              <a:rPr lang="en-US" sz="3600" dirty="0" err="1" smtClean="0"/>
              <a:t>WorldCat</a:t>
            </a:r>
            <a:endParaRPr lang="en-US" sz="3600" dirty="0" smtClean="0"/>
          </a:p>
          <a:p>
            <a:pPr lvl="4"/>
            <a:r>
              <a:rPr lang="en-US" sz="3600" dirty="0" smtClean="0"/>
              <a:t>Liaison decisions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NOTES:  The standard format will be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 852      |x &lt;reason for keeping&gt; &lt;liaisons’ initials&gt; &lt;date note is added to record&gt;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Example:  852 |x  BCL3 </a:t>
            </a:r>
            <a:r>
              <a:rPr lang="en-US" dirty="0" err="1" smtClean="0"/>
              <a:t>kec</a:t>
            </a:r>
            <a:r>
              <a:rPr lang="en-US" dirty="0" smtClean="0"/>
              <a:t> 3-10-10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This would mean that on March 10, 2010 Krista Clumpner decided to keep this item because it was listed in Books for College Libraries 3</a:t>
            </a:r>
            <a:r>
              <a:rPr lang="en-US" baseline="30000" dirty="0" smtClean="0"/>
              <a:t>rd</a:t>
            </a:r>
            <a:r>
              <a:rPr lang="en-US" dirty="0" smtClean="0"/>
              <a:t> edition.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 descr="zero use notes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5100" y="1966205"/>
            <a:ext cx="7499350" cy="37637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 descr="zero use notes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5100" y="1966205"/>
            <a:ext cx="7499350" cy="3763789"/>
          </a:xfrm>
        </p:spPr>
      </p:pic>
      <p:sp>
        <p:nvSpPr>
          <p:cNvPr id="4" name="Oval 3"/>
          <p:cNvSpPr/>
          <p:nvPr/>
        </p:nvSpPr>
        <p:spPr>
          <a:xfrm>
            <a:off x="7467600" y="2209800"/>
            <a:ext cx="914400" cy="312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What to do with keepers?</a:t>
            </a:r>
          </a:p>
          <a:p>
            <a:pPr lvl="2"/>
            <a:r>
              <a:rPr lang="en-US" sz="2800" dirty="0" smtClean="0"/>
              <a:t>Notes</a:t>
            </a:r>
          </a:p>
          <a:p>
            <a:pPr lvl="3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852 |x staff side only notes</a:t>
            </a:r>
          </a:p>
          <a:p>
            <a:pPr lvl="3"/>
            <a:r>
              <a:rPr lang="en-US" sz="2800" dirty="0" smtClean="0"/>
              <a:t>Table of Contents added</a:t>
            </a:r>
          </a:p>
          <a:p>
            <a:pPr lvl="4"/>
            <a:r>
              <a:rPr lang="en-US" sz="2800" dirty="0" smtClean="0"/>
              <a:t>Both to local record and OCLC record</a:t>
            </a:r>
          </a:p>
          <a:p>
            <a:pPr lvl="4"/>
            <a:r>
              <a:rPr lang="en-US" sz="2800" dirty="0" smtClean="0"/>
              <a:t>Example:  Michelangelo / Charles De </a:t>
            </a:r>
            <a:r>
              <a:rPr lang="en-US" sz="2800" dirty="0" err="1" smtClean="0"/>
              <a:t>Tolnay</a:t>
            </a:r>
            <a:endParaRPr lang="en-US" sz="2800" dirty="0" smtClean="0"/>
          </a:p>
          <a:p>
            <a:pPr lvl="4"/>
            <a:r>
              <a:rPr lang="en-US" sz="2800" dirty="0" smtClean="0"/>
              <a:t>505  1   |a 1. Youth.—2. The Sistine ceiling. –3. The Medici Chapel. –4. the tomb of Julius II. –5. The final period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What to do with keepers?</a:t>
            </a:r>
          </a:p>
          <a:p>
            <a:pPr lvl="2"/>
            <a:r>
              <a:rPr lang="en-US" dirty="0" smtClean="0"/>
              <a:t>Notes</a:t>
            </a:r>
          </a:p>
          <a:p>
            <a:pPr lvl="3"/>
            <a:r>
              <a:rPr lang="en-US" dirty="0" smtClean="0"/>
              <a:t>852 |x staff side only notes</a:t>
            </a:r>
          </a:p>
          <a:p>
            <a:pPr lvl="3"/>
            <a:r>
              <a:rPr lang="en-US" dirty="0" smtClean="0"/>
              <a:t>Table of Contents added</a:t>
            </a:r>
          </a:p>
          <a:p>
            <a:pPr lvl="4"/>
            <a:r>
              <a:rPr lang="en-US" dirty="0" smtClean="0"/>
              <a:t>Both to local record and OCLC record</a:t>
            </a:r>
          </a:p>
          <a:p>
            <a:pPr lvl="4"/>
            <a:r>
              <a:rPr lang="en-US" dirty="0" smtClean="0"/>
              <a:t>Example:  Michelangelo / Charles De </a:t>
            </a:r>
            <a:r>
              <a:rPr lang="en-US" dirty="0" err="1" smtClean="0"/>
              <a:t>Tolnay</a:t>
            </a:r>
            <a:endParaRPr lang="en-US" dirty="0" smtClean="0"/>
          </a:p>
          <a:p>
            <a:pPr lvl="4"/>
            <a:r>
              <a:rPr lang="en-US" dirty="0" smtClean="0"/>
              <a:t>505  1   |a 1. Youth.—2. The Sistine ceiling. –3. The Medici Chapel. –4. the tomb of Julius II. –5. The final period.</a:t>
            </a:r>
          </a:p>
          <a:p>
            <a:pPr lvl="4"/>
            <a:r>
              <a:rPr lang="en-US" dirty="0" smtClean="0"/>
              <a:t>Keyword Search</a:t>
            </a:r>
          </a:p>
        </p:txBody>
      </p:sp>
      <p:sp>
        <p:nvSpPr>
          <p:cNvPr id="6" name="Oval 5"/>
          <p:cNvSpPr/>
          <p:nvPr/>
        </p:nvSpPr>
        <p:spPr>
          <a:xfrm>
            <a:off x="5638800" y="38862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endCxn id="6" idx="3"/>
          </p:cNvCxnSpPr>
          <p:nvPr/>
        </p:nvCxnSpPr>
        <p:spPr>
          <a:xfrm flipV="1">
            <a:off x="4572000" y="4341485"/>
            <a:ext cx="1289985" cy="38291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What to do with keepers?</a:t>
            </a:r>
          </a:p>
          <a:p>
            <a:pPr lvl="2"/>
            <a:r>
              <a:rPr lang="en-US" sz="2800" dirty="0" smtClean="0"/>
              <a:t>Notes</a:t>
            </a:r>
          </a:p>
          <a:p>
            <a:pPr lvl="3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852 |x staff side only notes</a:t>
            </a:r>
          </a:p>
          <a:p>
            <a:pPr lvl="3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Table of Contents added</a:t>
            </a:r>
          </a:p>
          <a:p>
            <a:pPr lvl="3"/>
            <a:r>
              <a:rPr lang="en-US" sz="2800" dirty="0" smtClean="0"/>
              <a:t>Additional subject access</a:t>
            </a:r>
          </a:p>
          <a:p>
            <a:pPr lvl="4"/>
            <a:r>
              <a:rPr lang="en-US" sz="2800" dirty="0" smtClean="0"/>
              <a:t>Local record only</a:t>
            </a:r>
          </a:p>
          <a:p>
            <a:pPr lvl="4"/>
            <a:r>
              <a:rPr lang="en-US" sz="2800" dirty="0" smtClean="0"/>
              <a:t>Example: Group of Seven and Tom Thomson / Anne Newlands</a:t>
            </a:r>
          </a:p>
          <a:p>
            <a:pPr lvl="5"/>
            <a:r>
              <a:rPr lang="en-US" sz="2800" dirty="0" smtClean="0"/>
              <a:t>Added headings for each artist in the Group</a:t>
            </a:r>
          </a:p>
          <a:p>
            <a:pPr lvl="4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What to do with keepers?</a:t>
            </a:r>
          </a:p>
          <a:p>
            <a:pPr lvl="2"/>
            <a:r>
              <a:rPr lang="en-US" sz="3200" dirty="0" smtClean="0"/>
              <a:t>Notes</a:t>
            </a:r>
          </a:p>
          <a:p>
            <a:pPr lvl="3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852 |x staff side only notes</a:t>
            </a:r>
          </a:p>
          <a:p>
            <a:pPr lvl="3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Table of Contents added</a:t>
            </a:r>
          </a:p>
          <a:p>
            <a:pPr lvl="3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Additional subject access</a:t>
            </a:r>
          </a:p>
          <a:p>
            <a:pPr lvl="3"/>
            <a:r>
              <a:rPr lang="en-US" sz="3200" dirty="0" smtClean="0"/>
              <a:t>Mending, call number repair</a:t>
            </a:r>
          </a:p>
          <a:p>
            <a:pPr lvl="3"/>
            <a:r>
              <a:rPr lang="en-US" sz="3200" dirty="0" smtClean="0"/>
              <a:t>Back to shelf</a:t>
            </a:r>
          </a:p>
          <a:p>
            <a:pPr lvl="4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76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600" dirty="0" smtClean="0"/>
              <a:t>One </a:t>
            </a:r>
            <a:r>
              <a:rPr lang="en-US" sz="3600" dirty="0" smtClean="0"/>
              <a:t>library with 734,003 </a:t>
            </a:r>
            <a:r>
              <a:rPr lang="en-US" sz="3600" dirty="0" smtClean="0"/>
              <a:t>items</a:t>
            </a:r>
          </a:p>
          <a:p>
            <a:pPr lvl="1">
              <a:buNone/>
            </a:pPr>
            <a:r>
              <a:rPr lang="en-US" sz="3600" dirty="0" smtClean="0"/>
              <a:t>	</a:t>
            </a:r>
            <a:r>
              <a:rPr lang="en-US" sz="3600" dirty="0" smtClean="0"/>
              <a:t>80 – 20 rule</a:t>
            </a:r>
          </a:p>
          <a:p>
            <a:pPr lvl="1">
              <a:buNone/>
            </a:pPr>
            <a:r>
              <a:rPr lang="en-US" sz="3600" dirty="0" smtClean="0"/>
              <a:t>	</a:t>
            </a:r>
            <a:r>
              <a:rPr lang="en-US" sz="3600" dirty="0" smtClean="0"/>
              <a:t>Statistically true for entire collection.</a:t>
            </a:r>
          </a:p>
          <a:p>
            <a:pPr lvl="1">
              <a:buNone/>
            </a:pPr>
            <a:r>
              <a:rPr lang="en-US" sz="3600" dirty="0" smtClean="0"/>
              <a:t>So, approximately 587,203 not used</a:t>
            </a:r>
            <a:endParaRPr lang="en-US" dirty="0"/>
          </a:p>
          <a:p>
            <a:pPr lvl="1"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By 2015, reduce the main print book collection housed on the third floor by 50%.  </a:t>
            </a:r>
          </a:p>
          <a:p>
            <a:pPr lvl="0"/>
            <a:r>
              <a:rPr lang="en-US" dirty="0" smtClean="0"/>
              <a:t>Art &amp; Design = 5,944</a:t>
            </a:r>
          </a:p>
          <a:p>
            <a:pPr lvl="0"/>
            <a:r>
              <a:rPr lang="en-US" dirty="0" smtClean="0"/>
              <a:t>Zero Use Total = 1,974</a:t>
            </a:r>
          </a:p>
          <a:p>
            <a:pPr lvl="0"/>
            <a:r>
              <a:rPr lang="en-US" dirty="0" smtClean="0"/>
              <a:t>Weeded = 1,296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Art &amp; Design</a:t>
            </a:r>
          </a:p>
          <a:p>
            <a:pPr lvl="1"/>
            <a:r>
              <a:rPr lang="en-US" sz="3200" dirty="0" smtClean="0"/>
              <a:t>Zero Use Total = 1,974</a:t>
            </a:r>
          </a:p>
          <a:p>
            <a:pPr lvl="1"/>
            <a:r>
              <a:rPr lang="en-US" sz="3200" dirty="0" smtClean="0"/>
              <a:t>Weeded – 1,296</a:t>
            </a:r>
          </a:p>
          <a:p>
            <a:pPr lvl="1"/>
            <a:r>
              <a:rPr lang="en-US" sz="3200" dirty="0" smtClean="0"/>
              <a:t>66%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 descr="after wee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Assessment</a:t>
            </a:r>
          </a:p>
          <a:p>
            <a:pPr lvl="0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What worked well?</a:t>
            </a:r>
          </a:p>
          <a:p>
            <a:pPr lvl="1"/>
            <a:r>
              <a:rPr lang="en-US" dirty="0" smtClean="0"/>
              <a:t>852 Notes</a:t>
            </a:r>
          </a:p>
          <a:p>
            <a:pPr lvl="2"/>
            <a:r>
              <a:rPr lang="en-US" dirty="0" smtClean="0"/>
              <a:t>For future weeding – know why kept</a:t>
            </a:r>
          </a:p>
          <a:p>
            <a:pPr lvl="2"/>
            <a:r>
              <a:rPr lang="en-US" dirty="0" smtClean="0"/>
              <a:t>Determine what might go into storage</a:t>
            </a:r>
          </a:p>
          <a:p>
            <a:pPr lvl="3"/>
            <a:r>
              <a:rPr lang="en-US" dirty="0" smtClean="0"/>
              <a:t>Policy needed </a:t>
            </a:r>
          </a:p>
          <a:p>
            <a:pPr lvl="0">
              <a:buNone/>
            </a:pPr>
            <a:r>
              <a:rPr lang="en-US" dirty="0" smtClean="0"/>
              <a:t>	</a:t>
            </a:r>
          </a:p>
          <a:p>
            <a:pPr lvl="0">
              <a:buNone/>
            </a:pPr>
            <a:r>
              <a:rPr lang="en-US" dirty="0" smtClean="0"/>
              <a:t>		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Assessment</a:t>
            </a:r>
          </a:p>
          <a:p>
            <a:pPr lvl="0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What would I change?</a:t>
            </a:r>
          </a:p>
          <a:p>
            <a:pPr lvl="1"/>
            <a:r>
              <a:rPr lang="en-US" dirty="0" smtClean="0"/>
              <a:t>Use of BCLs</a:t>
            </a:r>
          </a:p>
          <a:p>
            <a:pPr lvl="2"/>
            <a:r>
              <a:rPr lang="en-US" dirty="0" smtClean="0"/>
              <a:t>Relevant?</a:t>
            </a:r>
          </a:p>
          <a:p>
            <a:pPr lvl="0">
              <a:buNone/>
            </a:pPr>
            <a:r>
              <a:rPr lang="en-US" dirty="0" smtClean="0"/>
              <a:t>		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Next stage –</a:t>
            </a:r>
          </a:p>
          <a:p>
            <a:pPr lvl="1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Find another 4,648 or so</a:t>
            </a:r>
          </a:p>
          <a:p>
            <a:pPr lvl="1"/>
            <a:endParaRPr lang="en-US" dirty="0" smtClean="0"/>
          </a:p>
          <a:p>
            <a:pPr lvl="1" algn="ctr">
              <a:buNone/>
            </a:pPr>
            <a:r>
              <a:rPr lang="en-US" sz="7200" b="1" dirty="0" smtClean="0"/>
              <a:t>Got Ideas?</a:t>
            </a:r>
          </a:p>
          <a:p>
            <a:pPr lvl="0">
              <a:buNone/>
            </a:pPr>
            <a:r>
              <a:rPr lang="en-US" dirty="0" smtClean="0"/>
              <a:t>		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By 2015, reduce the main print book collection housed on the third floor by 50%.  Considerations include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Retaining sufficient collections to ensure that Interlibrary Loan and </a:t>
            </a:r>
            <a:r>
              <a:rPr lang="en-US" dirty="0" err="1" smtClean="0"/>
              <a:t>MeLCat</a:t>
            </a:r>
            <a:r>
              <a:rPr lang="en-US" dirty="0" smtClean="0"/>
              <a:t> lending are not jeopardized. </a:t>
            </a:r>
          </a:p>
          <a:p>
            <a:pPr lvl="1"/>
            <a:r>
              <a:rPr lang="en-US" dirty="0" smtClean="0"/>
              <a:t>Preserving significant collections: Holocaust and collections of local significance. </a:t>
            </a:r>
          </a:p>
          <a:p>
            <a:pPr lvl="1"/>
            <a:r>
              <a:rPr lang="en-US" dirty="0" smtClean="0"/>
              <a:t>Maintaining core discipline-centered collections.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full sta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 &amp; Design</a:t>
            </a:r>
          </a:p>
          <a:p>
            <a:r>
              <a:rPr lang="en-US" dirty="0" smtClean="0"/>
              <a:t>Total number of volumes = 11,887</a:t>
            </a:r>
          </a:p>
          <a:p>
            <a:r>
              <a:rPr lang="en-US" dirty="0" smtClean="0"/>
              <a:t>Target = 50% = 5,944</a:t>
            </a:r>
          </a:p>
          <a:p>
            <a:r>
              <a:rPr lang="en-US" dirty="0" smtClean="0"/>
              <a:t>Lots of Ifs</a:t>
            </a:r>
          </a:p>
          <a:p>
            <a:pPr lvl="1"/>
            <a:r>
              <a:rPr lang="en-US" dirty="0" smtClean="0"/>
              <a:t>50%  applied evenly across the board - not</a:t>
            </a:r>
          </a:p>
          <a:p>
            <a:pPr lvl="1"/>
            <a:r>
              <a:rPr lang="en-US" dirty="0" smtClean="0"/>
              <a:t>All disciplines treated evenly - not</a:t>
            </a:r>
          </a:p>
          <a:p>
            <a:pPr lvl="1"/>
            <a:r>
              <a:rPr lang="en-US" dirty="0" smtClean="0"/>
              <a:t>It is just a guideline for a target</a:t>
            </a:r>
          </a:p>
          <a:p>
            <a:pPr lvl="1">
              <a:buNone/>
            </a:pP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</a:rPr>
              <a:t>What percentage of collection is art?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620000" cy="152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905000"/>
          <a:ext cx="749935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What to weed? What to keep?</a:t>
            </a:r>
          </a:p>
          <a:p>
            <a:r>
              <a:rPr lang="en-US" dirty="0" smtClean="0"/>
              <a:t>Zero-use items</a:t>
            </a:r>
          </a:p>
          <a:p>
            <a:pPr lvl="1"/>
            <a:r>
              <a:rPr lang="en-US" dirty="0" smtClean="0"/>
              <a:t>Check outs: circ history Fall 1991 to date</a:t>
            </a:r>
          </a:p>
          <a:p>
            <a:pPr lvl="1"/>
            <a:r>
              <a:rPr lang="en-US" dirty="0" smtClean="0"/>
              <a:t>Browses: since migration in April 2001</a:t>
            </a:r>
          </a:p>
          <a:p>
            <a:pPr lvl="1"/>
            <a:r>
              <a:rPr lang="en-US" dirty="0" smtClean="0"/>
              <a:t>ILL: handled through circulation so counted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WAAL 2010</a:t>
            </a:r>
            <a:b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Weeding art: the art of weeding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What to weed? What to keep?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Zero-use items</a:t>
            </a:r>
          </a:p>
          <a:p>
            <a:r>
              <a:rPr lang="en-US" dirty="0" smtClean="0"/>
              <a:t>Classics</a:t>
            </a:r>
          </a:p>
          <a:p>
            <a:pPr lvl="1"/>
            <a:r>
              <a:rPr lang="en-US" dirty="0" smtClean="0"/>
              <a:t>Books for College Libraries (BCL)</a:t>
            </a:r>
          </a:p>
          <a:p>
            <a:pPr lvl="2"/>
            <a:r>
              <a:rPr lang="en-US" dirty="0" smtClean="0"/>
              <a:t>1st, 2</a:t>
            </a:r>
            <a:r>
              <a:rPr lang="en-US" baseline="30000" dirty="0" smtClean="0"/>
              <a:t>nd</a:t>
            </a:r>
            <a:r>
              <a:rPr lang="en-US" dirty="0" smtClean="0"/>
              <a:t>, and 3</a:t>
            </a:r>
            <a:r>
              <a:rPr lang="en-US" baseline="30000" dirty="0" smtClean="0"/>
              <a:t>rd</a:t>
            </a:r>
            <a:r>
              <a:rPr lang="en-US" dirty="0" smtClean="0"/>
              <a:t> editions in print</a:t>
            </a:r>
          </a:p>
          <a:p>
            <a:pPr lvl="1"/>
            <a:r>
              <a:rPr lang="en-US" dirty="0" smtClean="0"/>
              <a:t>Resources for College Libraries (RCL)</a:t>
            </a:r>
          </a:p>
          <a:p>
            <a:pPr lvl="2"/>
            <a:r>
              <a:rPr lang="en-US" dirty="0" smtClean="0"/>
              <a:t>On the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726</TotalTime>
  <Words>748</Words>
  <Application>Microsoft Office PowerPoint</Application>
  <PresentationFormat>On-screen Show (4:3)</PresentationFormat>
  <Paragraphs>184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Solstice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Slide 16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  <vt:lpstr>WAAL 2010 Weeding Art: the art of weeding</vt:lpstr>
    </vt:vector>
  </TitlesOfParts>
  <Company>Northern Michigan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Registered User</dc:creator>
  <cp:lastModifiedBy>Registered User</cp:lastModifiedBy>
  <cp:revision>56</cp:revision>
  <dcterms:created xsi:type="dcterms:W3CDTF">2010-03-10T14:24:41Z</dcterms:created>
  <dcterms:modified xsi:type="dcterms:W3CDTF">2010-04-21T23:24:52Z</dcterms:modified>
</cp:coreProperties>
</file>